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58" r:id="rId14"/>
    <p:sldId id="265" r:id="rId15"/>
    <p:sldId id="260" r:id="rId16"/>
    <p:sldId id="261" r:id="rId17"/>
    <p:sldId id="262"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50F3EF-A5E5-4FC4-B264-C82E5862E261}"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25193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0F3EF-A5E5-4FC4-B264-C82E5862E261}"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417992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0F3EF-A5E5-4FC4-B264-C82E5862E261}"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82752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0F3EF-A5E5-4FC4-B264-C82E5862E261}"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97994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0F3EF-A5E5-4FC4-B264-C82E5862E261}"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42524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50F3EF-A5E5-4FC4-B264-C82E5862E261}"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7160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50F3EF-A5E5-4FC4-B264-C82E5862E261}" type="datetimeFigureOut">
              <a:rPr lang="en-GB" smtClean="0"/>
              <a:t>19/05/2016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38022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50F3EF-A5E5-4FC4-B264-C82E5862E261}" type="datetimeFigureOut">
              <a:rPr lang="en-GB" smtClean="0"/>
              <a:t>19/05/2016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234879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0F3EF-A5E5-4FC4-B264-C82E5862E261}" type="datetimeFigureOut">
              <a:rPr lang="en-GB" smtClean="0"/>
              <a:t>19/05/2016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310917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0F3EF-A5E5-4FC4-B264-C82E5862E261}"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320071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0F3EF-A5E5-4FC4-B264-C82E5862E261}"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023E0-5DD6-4156-8BA4-708DEEB3A731}" type="slidenum">
              <a:rPr lang="en-GB" smtClean="0"/>
              <a:t>‹#›</a:t>
            </a:fld>
            <a:endParaRPr lang="en-GB"/>
          </a:p>
        </p:txBody>
      </p:sp>
    </p:spTree>
    <p:extLst>
      <p:ext uri="{BB962C8B-B14F-4D97-AF65-F5344CB8AC3E}">
        <p14:creationId xmlns:p14="http://schemas.microsoft.com/office/powerpoint/2010/main" val="426370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0F3EF-A5E5-4FC4-B264-C82E5862E261}" type="datetimeFigureOut">
              <a:rPr lang="en-GB" smtClean="0"/>
              <a:t>19/05/2016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023E0-5DD6-4156-8BA4-708DEEB3A731}" type="slidenum">
              <a:rPr lang="en-GB" smtClean="0"/>
              <a:t>‹#›</a:t>
            </a:fld>
            <a:endParaRPr lang="en-GB"/>
          </a:p>
        </p:txBody>
      </p:sp>
    </p:spTree>
    <p:extLst>
      <p:ext uri="{BB962C8B-B14F-4D97-AF65-F5344CB8AC3E}">
        <p14:creationId xmlns:p14="http://schemas.microsoft.com/office/powerpoint/2010/main" val="10290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image" Target="../media/image8.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0.png"/><Relationship Id="rId5" Type="http://schemas.openxmlformats.org/officeDocument/2006/relationships/image" Target="../media/image13.jpeg"/><Relationship Id="rId15" Type="http://schemas.openxmlformats.org/officeDocument/2006/relationships/image" Target="../media/image35.jpe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image" Target="../media/image13.jpeg"/><Relationship Id="rId1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23.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8.png"/><Relationship Id="rId17" Type="http://schemas.openxmlformats.org/officeDocument/2006/relationships/image" Target="../media/image32.png"/><Relationship Id="rId2" Type="http://schemas.openxmlformats.org/officeDocument/2006/relationships/image" Target="../media/image8.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13.jpe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24.jpe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co.uk/url?sa=i&amp;rct=j&amp;q=wow+factor&amp;source=images&amp;cd=&amp;cad=rja&amp;uact=8&amp;docid=LqDP_5DNgFnwyM&amp;tbnid=VeWquDOjT8-CMM:&amp;ved=0CAUQjRw&amp;url=http://kapanui13.blogspot.com/&amp;ei=ZGitU8CQLaqo0QWe-IDQCQ&amp;psig=AFQjCNHrSsd__2TJrj9hFTP8APsbsh4DYA&amp;ust=1403959771336883"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1</a:t>
            </a:r>
          </a:p>
        </p:txBody>
      </p:sp>
      <p:pic>
        <p:nvPicPr>
          <p:cNvPr id="4"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5"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6"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7"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8"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9"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0"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400" u="sng" dirty="0" smtClean="0">
                <a:latin typeface="Tw Cen MT Condensed" panose="020B0606020104020203" pitchFamily="34" charset="0"/>
              </a:rPr>
              <a:t>1.Warm-up –  Move like a…….: </a:t>
            </a:r>
            <a:r>
              <a:rPr lang="en-GB" sz="1400" dirty="0" smtClean="0">
                <a:latin typeface="Tw Cen MT Condensed" panose="020B0606020104020203" pitchFamily="34" charset="0"/>
              </a:rPr>
              <a:t> For this warm-up the children must move around the space without touching anyone else. The leading adult will call out a method of transport and the children have to move accordingly. The movements are as follows!: Car = Jogging around pretending to hold a steering wheel, Plane = Jogging around with arms outstretched like wings, </a:t>
            </a:r>
            <a:r>
              <a:rPr lang="en-GB" sz="1400" dirty="0">
                <a:latin typeface="Tw Cen MT Condensed" panose="020B0606020104020203" pitchFamily="34" charset="0"/>
              </a:rPr>
              <a:t> </a:t>
            </a:r>
            <a:r>
              <a:rPr lang="en-GB" sz="1400" dirty="0" smtClean="0">
                <a:latin typeface="Tw Cen MT Condensed" panose="020B0606020104020203" pitchFamily="34" charset="0"/>
              </a:rPr>
              <a:t>Motorbike = Hopping on one foot (</a:t>
            </a:r>
            <a:r>
              <a:rPr lang="en-GB" sz="1400" b="1" i="1" u="sng" dirty="0" smtClean="0">
                <a:latin typeface="Tw Cen MT Condensed" panose="020B0606020104020203" pitchFamily="34" charset="0"/>
              </a:rPr>
              <a:t>If L/A need to ask them to jump  from one foot to the other</a:t>
            </a:r>
            <a:r>
              <a:rPr lang="en-GB" sz="14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400" u="sng" dirty="0" smtClean="0">
                <a:latin typeface="Tw Cen MT Condensed" panose="020B0606020104020203" pitchFamily="34" charset="0"/>
              </a:rPr>
              <a:t>2. The Speed Limit game: </a:t>
            </a:r>
            <a:r>
              <a:rPr lang="en-GB" sz="1400" dirty="0" smtClean="0">
                <a:latin typeface="Tw Cen MT Condensed" panose="020B0606020104020203" pitchFamily="34" charset="0"/>
              </a:rPr>
              <a:t>For our first game the children are going to pretend to be cars on the road! Mark out two</a:t>
            </a:r>
          </a:p>
          <a:p>
            <a:pPr>
              <a:defRPr/>
            </a:pPr>
            <a:r>
              <a:rPr lang="en-GB" sz="1400" dirty="0" smtClean="0">
                <a:latin typeface="Tw Cen MT Condensed" panose="020B0606020104020203" pitchFamily="34" charset="0"/>
              </a:rPr>
              <a:t>areas at the end of your playing space with cones, call one ‘Home’ and one ‘Nursery/School/Work’. To begin all the</a:t>
            </a:r>
          </a:p>
          <a:p>
            <a:pPr>
              <a:defRPr/>
            </a:pPr>
            <a:r>
              <a:rPr lang="en-GB" sz="1400" dirty="0">
                <a:latin typeface="Tw Cen MT Condensed" panose="020B0606020104020203" pitchFamily="34" charset="0"/>
              </a:rPr>
              <a:t>c</a:t>
            </a:r>
            <a:r>
              <a:rPr lang="en-GB" sz="1400" dirty="0" smtClean="0">
                <a:latin typeface="Tw Cen MT Condensed" panose="020B0606020104020203" pitchFamily="34" charset="0"/>
              </a:rPr>
              <a:t>hildren must do is travel from one to the other. Once the children understand the first stage of the game introduce</a:t>
            </a:r>
          </a:p>
          <a:p>
            <a:pPr>
              <a:defRPr/>
            </a:pPr>
            <a:r>
              <a:rPr lang="en-GB" sz="1400" dirty="0">
                <a:latin typeface="Tw Cen MT Condensed" panose="020B0606020104020203" pitchFamily="34" charset="0"/>
              </a:rPr>
              <a:t>t</a:t>
            </a:r>
            <a:r>
              <a:rPr lang="en-GB" sz="1400" dirty="0" smtClean="0">
                <a:latin typeface="Tw Cen MT Condensed" panose="020B0606020104020203" pitchFamily="34" charset="0"/>
              </a:rPr>
              <a:t>he speed limits! When the leading adult holds up the 1mph sign children must walk, when the leading adult holds</a:t>
            </a:r>
          </a:p>
          <a:p>
            <a:pPr>
              <a:defRPr/>
            </a:pPr>
            <a:r>
              <a:rPr lang="en-GB" sz="1400" dirty="0">
                <a:latin typeface="Tw Cen MT Condensed" panose="020B0606020104020203" pitchFamily="34" charset="0"/>
              </a:rPr>
              <a:t>u</a:t>
            </a:r>
            <a:r>
              <a:rPr lang="en-GB" sz="1400" dirty="0" smtClean="0">
                <a:latin typeface="Tw Cen MT Condensed" panose="020B0606020104020203" pitchFamily="34" charset="0"/>
              </a:rPr>
              <a:t>p the 10mph sign children must jog slowly &amp; the 100mph sign means run!</a:t>
            </a:r>
          </a:p>
          <a:p>
            <a:pPr>
              <a:defRPr/>
            </a:pPr>
            <a:r>
              <a:rPr lang="en-GB" sz="1500" dirty="0" smtClean="0">
                <a:latin typeface="Tw Cen MT Condensed" panose="020B0606020104020203" pitchFamily="34" charset="0"/>
              </a:rPr>
              <a:t>3. </a:t>
            </a:r>
            <a:r>
              <a:rPr lang="en-GB" sz="1400" u="sng" dirty="0" smtClean="0">
                <a:latin typeface="Tw Cen MT Condensed" panose="020B0606020104020203" pitchFamily="34" charset="0"/>
              </a:rPr>
              <a:t>Safe </a:t>
            </a:r>
            <a:r>
              <a:rPr lang="en-GB" sz="1400" u="sng" dirty="0">
                <a:latin typeface="Tw Cen MT Condensed" panose="020B0606020104020203" pitchFamily="34" charset="0"/>
              </a:rPr>
              <a:t>Driving Course! – </a:t>
            </a:r>
            <a:r>
              <a:rPr lang="en-GB" sz="1400" dirty="0">
                <a:latin typeface="Tw Cen MT Condensed" panose="020B0606020104020203" pitchFamily="34" charset="0"/>
              </a:rPr>
              <a:t>Hand each child a cone (or something circle) and inform the children they are now holding a steering wheel. Tell the children that you are a policeman/lady and it is your duty to make sure everybody on the roads drives safely.  Tell the children that cars who crash get taken off the road! If the Police man/lady holds up a red light all the cars must stop as fast as possible! For amber – children jog on the spot (starting their engines). For green – The children start to ‘drive</a:t>
            </a:r>
            <a:r>
              <a:rPr lang="en-GB" sz="1400" dirty="0" smtClean="0">
                <a:latin typeface="Tw Cen MT Condensed" panose="020B0606020104020203" pitchFamily="34" charset="0"/>
              </a:rPr>
              <a:t>’.</a:t>
            </a:r>
          </a:p>
          <a:p>
            <a:pPr>
              <a:defRPr/>
            </a:pPr>
            <a:r>
              <a:rPr lang="en-GB" sz="1400" b="1" dirty="0" smtClean="0">
                <a:latin typeface="Tw Cen MT Condensed" panose="020B0606020104020203" pitchFamily="34" charset="0"/>
              </a:rPr>
              <a:t>PROGRESSION </a:t>
            </a:r>
            <a:r>
              <a:rPr lang="en-GB" sz="1400" b="1" dirty="0">
                <a:latin typeface="Tw Cen MT Condensed" panose="020B0606020104020203" pitchFamily="34" charset="0"/>
              </a:rPr>
              <a:t>– </a:t>
            </a:r>
            <a:r>
              <a:rPr lang="en-GB" sz="1400" dirty="0">
                <a:latin typeface="Tw Cen MT Condensed" panose="020B0606020104020203" pitchFamily="34" charset="0"/>
              </a:rPr>
              <a:t>Add plastics hoops (These become roundabouts for children to run around), add cones (these speed bumps for children to jump over). </a:t>
            </a:r>
            <a:r>
              <a:rPr lang="en-GB" sz="1400" b="1" dirty="0">
                <a:latin typeface="Tw Cen MT Condensed" panose="020B0606020104020203" pitchFamily="34" charset="0"/>
              </a:rPr>
              <a:t>PROGRESSION x2 – </a:t>
            </a:r>
            <a:r>
              <a:rPr lang="en-GB" sz="1400" dirty="0">
                <a:latin typeface="Tw Cen MT Condensed" panose="020B0606020104020203" pitchFamily="34" charset="0"/>
              </a:rPr>
              <a:t>The last children to stop when the police show a red light have their steering wheels taken away and they have to practice their jumping at the side of the room</a:t>
            </a:r>
            <a:r>
              <a:rPr lang="en-GB" sz="1400" dirty="0" smtClean="0">
                <a:latin typeface="Tw Cen MT Condensed" panose="020B0606020104020203" pitchFamily="34" charset="0"/>
              </a:rPr>
              <a:t>.</a:t>
            </a:r>
            <a:endParaRPr lang="en-GB" sz="1200" b="1" dirty="0">
              <a:latin typeface="Calibri" pitchFamily="34" charset="0"/>
            </a:endParaRPr>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8"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9"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026"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41115" y="4221088"/>
            <a:ext cx="2051365" cy="1061829"/>
          </a:xfrm>
          <a:prstGeom prst="rect">
            <a:avLst/>
          </a:prstGeom>
          <a:noFill/>
          <a:ln>
            <a:solidFill>
              <a:schemeClr val="tx1"/>
            </a:solidFill>
          </a:ln>
        </p:spPr>
        <p:txBody>
          <a:bodyPr wrap="square" rtlCol="0">
            <a:spAutoFit/>
          </a:bodyPr>
          <a:lstStyle/>
          <a:p>
            <a:r>
              <a:rPr lang="en-GB" dirty="0" smtClean="0">
                <a:latin typeface="Tw Cen MT Condensed" panose="020B0606020104020203" pitchFamily="34" charset="0"/>
              </a:rPr>
              <a:t>             </a:t>
            </a:r>
            <a:r>
              <a:rPr lang="en-GB" sz="1500" dirty="0" smtClean="0">
                <a:latin typeface="Tw Cen MT Condensed" panose="020B0606020104020203" pitchFamily="34" charset="0"/>
              </a:rPr>
              <a:t>- This activity not only              keeps your kids very active, it helps them to learn which numbers are smaller/bigger!</a:t>
            </a:r>
            <a:endParaRPr lang="en-GB" sz="1500" dirty="0">
              <a:latin typeface="Tw Cen MT Condensed" panose="020B0606020104020203" pitchFamily="34" charset="0"/>
            </a:endParaRPr>
          </a:p>
        </p:txBody>
      </p:sp>
      <p:pic>
        <p:nvPicPr>
          <p:cNvPr id="24"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6946537" y="4248912"/>
            <a:ext cx="433775" cy="332216"/>
          </a:xfrm>
          <a:prstGeom prst="rect">
            <a:avLst/>
          </a:prstGeom>
          <a:noFill/>
          <a:ln>
            <a:noFill/>
          </a:ln>
        </p:spPr>
      </p:pic>
    </p:spTree>
    <p:extLst>
      <p:ext uri="{BB962C8B-B14F-4D97-AF65-F5344CB8AC3E}">
        <p14:creationId xmlns:p14="http://schemas.microsoft.com/office/powerpoint/2010/main" val="3395390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6016" y="2441213"/>
            <a:ext cx="4226987" cy="4627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6" name="TextBox 5"/>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L5</a:t>
            </a:r>
            <a:endParaRPr lang="en-GB" sz="3600" dirty="0">
              <a:latin typeface="Tw Cen MT Condensed" panose="020B0606020104020203" pitchFamily="34" charset="0"/>
            </a:endParaRPr>
          </a:p>
        </p:txBody>
      </p:sp>
      <p:sp>
        <p:nvSpPr>
          <p:cNvPr id="7" name="TextBox 6"/>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markers</a:t>
            </a:r>
            <a:endParaRPr lang="en-GB" altLang="en-US" sz="1600" dirty="0">
              <a:latin typeface="Tw Cen MT Condensed" panose="020B0606020104020203" pitchFamily="34" charset="0"/>
            </a:endParaRPr>
          </a:p>
        </p:txBody>
      </p:sp>
      <p:sp>
        <p:nvSpPr>
          <p:cNvPr id="8"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11" name="Straight Connector 10"/>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Multiply 17"/>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2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own Arrow 25"/>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wn Arrow 27"/>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4" descr="Yellow Airpl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d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images.all-free-download.com/images/graphiclarge/motorcycle_clip_art_18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clipartlord.com/wp-content/uploads/2014/05/train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ttp://www.clipartlord.com/wp-content/uploads/2015/04/submarine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2555776" y="1259468"/>
            <a:ext cx="2376338" cy="369332"/>
          </a:xfrm>
          <a:prstGeom prst="rect">
            <a:avLst/>
          </a:prstGeom>
          <a:noFill/>
        </p:spPr>
        <p:txBody>
          <a:bodyPr wrap="square" rtlCol="0">
            <a:spAutoFit/>
          </a:bodyPr>
          <a:lstStyle/>
          <a:p>
            <a:r>
              <a:rPr lang="en-GB" u="sng" dirty="0" smtClean="0">
                <a:latin typeface="Tw Cen MT Condensed" panose="020B0606020104020203" pitchFamily="34" charset="0"/>
              </a:rPr>
              <a:t>Take off!</a:t>
            </a:r>
            <a:endParaRPr lang="en-GB" u="sng" dirty="0">
              <a:latin typeface="Tw Cen MT Condensed" panose="020B0606020104020203" pitchFamily="34" charset="0"/>
            </a:endParaRPr>
          </a:p>
        </p:txBody>
      </p:sp>
      <p:sp>
        <p:nvSpPr>
          <p:cNvPr id="77" name="Oval 76"/>
          <p:cNvSpPr/>
          <p:nvPr/>
        </p:nvSpPr>
        <p:spPr>
          <a:xfrm>
            <a:off x="4788024"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5176989"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5580112"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5969077"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6372200"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761165"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164288"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553253"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7913293"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316416"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8705381" y="238953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5400092" y="2492896"/>
            <a:ext cx="2556284" cy="369332"/>
          </a:xfrm>
          <a:prstGeom prst="rect">
            <a:avLst/>
          </a:prstGeom>
          <a:noFill/>
        </p:spPr>
        <p:txBody>
          <a:bodyPr wrap="square" rtlCol="0">
            <a:spAutoFit/>
          </a:bodyPr>
          <a:lstStyle/>
          <a:p>
            <a:pPr algn="ctr"/>
            <a:r>
              <a:rPr lang="en-GB" i="1" dirty="0" smtClean="0">
                <a:latin typeface="Tw Cen MT Condensed" panose="020B0606020104020203" pitchFamily="34" charset="0"/>
              </a:rPr>
              <a:t>THE RUNWAY</a:t>
            </a:r>
            <a:endParaRPr lang="en-GB" i="1" dirty="0">
              <a:latin typeface="Tw Cen MT Condensed" panose="020B0606020104020203" pitchFamily="34" charset="0"/>
            </a:endParaRPr>
          </a:p>
        </p:txBody>
      </p:sp>
      <p:pic>
        <p:nvPicPr>
          <p:cNvPr id="8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1628800"/>
            <a:ext cx="17192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Oval 89"/>
          <p:cNvSpPr/>
          <p:nvPr/>
        </p:nvSpPr>
        <p:spPr>
          <a:xfrm>
            <a:off x="4788024" y="2245514"/>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5176989" y="2245514"/>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580112" y="2245514"/>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5969077" y="2173506"/>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372199" y="2163156"/>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6732240" y="2143206"/>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7135362" y="2132856"/>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7510171" y="210149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7913293" y="209114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8316416" y="1957482"/>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705381" y="1885474"/>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1" name="Straight Connector 100"/>
          <p:cNvCxnSpPr/>
          <p:nvPr/>
        </p:nvCxnSpPr>
        <p:spPr>
          <a:xfrm flipV="1">
            <a:off x="4845569" y="1264134"/>
            <a:ext cx="0" cy="950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940152" y="1268761"/>
            <a:ext cx="0" cy="864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876256" y="1268761"/>
            <a:ext cx="0" cy="864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956376" y="1268761"/>
            <a:ext cx="0" cy="792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2" descr="Pink Airpla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5463" y="2645280"/>
            <a:ext cx="475384" cy="216948"/>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4860032" y="1268760"/>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France!</a:t>
            </a:r>
            <a:endParaRPr lang="en-GB" sz="1600" dirty="0">
              <a:latin typeface="Tw Cen MT Condensed" panose="020B0606020104020203" pitchFamily="34" charset="0"/>
            </a:endParaRPr>
          </a:p>
        </p:txBody>
      </p:sp>
      <p:sp>
        <p:nvSpPr>
          <p:cNvPr id="107" name="TextBox 106"/>
          <p:cNvSpPr txBox="1"/>
          <p:nvPr/>
        </p:nvSpPr>
        <p:spPr>
          <a:xfrm>
            <a:off x="5911227" y="1268760"/>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Spain!</a:t>
            </a:r>
            <a:endParaRPr lang="en-GB" sz="1600" dirty="0">
              <a:latin typeface="Tw Cen MT Condensed" panose="020B0606020104020203" pitchFamily="34" charset="0"/>
            </a:endParaRPr>
          </a:p>
        </p:txBody>
      </p:sp>
      <p:sp>
        <p:nvSpPr>
          <p:cNvPr id="108" name="TextBox 107"/>
          <p:cNvSpPr txBox="1"/>
          <p:nvPr/>
        </p:nvSpPr>
        <p:spPr>
          <a:xfrm>
            <a:off x="6919339" y="1268760"/>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U.S.A!</a:t>
            </a:r>
            <a:endParaRPr lang="en-GB" sz="1600" dirty="0">
              <a:latin typeface="Tw Cen MT Condensed" panose="020B0606020104020203" pitchFamily="34" charset="0"/>
            </a:endParaRPr>
          </a:p>
        </p:txBody>
      </p:sp>
      <p:sp>
        <p:nvSpPr>
          <p:cNvPr id="109" name="TextBox 108"/>
          <p:cNvSpPr txBox="1"/>
          <p:nvPr/>
        </p:nvSpPr>
        <p:spPr>
          <a:xfrm>
            <a:off x="7927451" y="1268760"/>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Australia!</a:t>
            </a:r>
            <a:endParaRPr lang="en-GB" sz="1600" dirty="0">
              <a:latin typeface="Tw Cen MT Condensed" panose="020B0606020104020203" pitchFamily="34" charset="0"/>
            </a:endParaRPr>
          </a:p>
        </p:txBody>
      </p:sp>
      <p:pic>
        <p:nvPicPr>
          <p:cNvPr id="110" name="Picture 5" descr="https://upload.wikimedia.org/wikipedia/en/thumb/c/c3/Flag_of_France.svg/1280px-Flag_of_Franc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5133" y="1597481"/>
            <a:ext cx="310103" cy="20665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 descr="https://upload.wikimedia.org/wikipedia/en/thumb/9/9a/Flag_of_Spain.svg/1280px-Flag_of_Spai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8542" y="1556792"/>
            <a:ext cx="347057" cy="23128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9" descr="https://upload.wikimedia.org/wikipedia/commons/thumb/1/1a/US_flag_48_stars.svg/220px-US_flag_48_stars.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4836" y="1562136"/>
            <a:ext cx="458963" cy="24199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 descr="https://upload.wikimedia.org/wikipedia/commons/thumb/8/88/Flag_of_Australia_(converted).svg/2000px-Flag_of_Australia_(converted).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5673" y="1578782"/>
            <a:ext cx="470783" cy="235392"/>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2555776" y="2186280"/>
            <a:ext cx="2146246" cy="738664"/>
          </a:xfrm>
          <a:prstGeom prst="rect">
            <a:avLst/>
          </a:prstGeom>
          <a:noFill/>
        </p:spPr>
        <p:txBody>
          <a:bodyPr wrap="square" rtlCol="0">
            <a:spAutoFit/>
          </a:bodyPr>
          <a:lstStyle/>
          <a:p>
            <a:r>
              <a:rPr lang="en-GB" sz="1400" b="1" i="1" u="sng" dirty="0" smtClean="0">
                <a:latin typeface="Tw Cen MT Condensed" panose="020B0606020104020203" pitchFamily="34" charset="0"/>
              </a:rPr>
              <a:t>Allow L/A children to move past the blue cones so they can travel further!</a:t>
            </a:r>
            <a:endParaRPr lang="en-GB" sz="1400" b="1" i="1" u="sng" dirty="0">
              <a:latin typeface="Tw Cen MT Condensed" panose="020B0606020104020203" pitchFamily="34" charset="0"/>
            </a:endParaRPr>
          </a:p>
        </p:txBody>
      </p:sp>
      <p:cxnSp>
        <p:nvCxnSpPr>
          <p:cNvPr id="115" name="Straight Connector 114"/>
          <p:cNvCxnSpPr/>
          <p:nvPr/>
        </p:nvCxnSpPr>
        <p:spPr>
          <a:xfrm flipH="1">
            <a:off x="2555776" y="2924944"/>
            <a:ext cx="64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555702" y="2987660"/>
            <a:ext cx="2376338" cy="369332"/>
          </a:xfrm>
          <a:prstGeom prst="rect">
            <a:avLst/>
          </a:prstGeom>
          <a:noFill/>
        </p:spPr>
        <p:txBody>
          <a:bodyPr wrap="square" rtlCol="0">
            <a:spAutoFit/>
          </a:bodyPr>
          <a:lstStyle/>
          <a:p>
            <a:r>
              <a:rPr lang="en-GB" u="sng" dirty="0" smtClean="0">
                <a:latin typeface="Tw Cen MT Condensed" panose="020B0606020104020203" pitchFamily="34" charset="0"/>
              </a:rPr>
              <a:t>Save the sinking ship!</a:t>
            </a:r>
            <a:endParaRPr lang="en-GB" u="sng" dirty="0">
              <a:latin typeface="Tw Cen MT Condensed" panose="020B0606020104020203" pitchFamily="34" charset="0"/>
            </a:endParaRPr>
          </a:p>
        </p:txBody>
      </p:sp>
      <p:pic>
        <p:nvPicPr>
          <p:cNvPr id="5122" name="Picture 2" descr="Sailboat in Wa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61065" y="3019909"/>
            <a:ext cx="426959" cy="409091"/>
          </a:xfrm>
          <a:prstGeom prst="rect">
            <a:avLst/>
          </a:prstGeom>
          <a:noFill/>
          <a:extLst>
            <a:ext uri="{909E8E84-426E-40DD-AFC4-6F175D3DCCD1}">
              <a14:hiddenFill xmlns:a14="http://schemas.microsoft.com/office/drawing/2010/main">
                <a:solidFill>
                  <a:srgbClr val="FFFFFF"/>
                </a:solidFill>
              </a14:hiddenFill>
            </a:ext>
          </a:extLst>
        </p:spPr>
      </p:pic>
      <p:sp>
        <p:nvSpPr>
          <p:cNvPr id="117" name="Donut 116"/>
          <p:cNvSpPr/>
          <p:nvPr/>
        </p:nvSpPr>
        <p:spPr>
          <a:xfrm>
            <a:off x="4932040" y="41343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9" name="Donut 118"/>
          <p:cNvSpPr/>
          <p:nvPr/>
        </p:nvSpPr>
        <p:spPr>
          <a:xfrm>
            <a:off x="5508104" y="41343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Donut 119"/>
          <p:cNvSpPr/>
          <p:nvPr/>
        </p:nvSpPr>
        <p:spPr>
          <a:xfrm>
            <a:off x="6084168" y="4128865"/>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Donut 120"/>
          <p:cNvSpPr/>
          <p:nvPr/>
        </p:nvSpPr>
        <p:spPr>
          <a:xfrm>
            <a:off x="6660107" y="41343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Donut 121"/>
          <p:cNvSpPr/>
          <p:nvPr/>
        </p:nvSpPr>
        <p:spPr>
          <a:xfrm>
            <a:off x="7236171" y="41343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Donut 122"/>
          <p:cNvSpPr/>
          <p:nvPr/>
        </p:nvSpPr>
        <p:spPr>
          <a:xfrm>
            <a:off x="7812235" y="4128865"/>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Donut 123"/>
          <p:cNvSpPr/>
          <p:nvPr/>
        </p:nvSpPr>
        <p:spPr>
          <a:xfrm>
            <a:off x="8388299" y="41343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Multiply 124"/>
          <p:cNvSpPr/>
          <p:nvPr/>
        </p:nvSpPr>
        <p:spPr>
          <a:xfrm>
            <a:off x="5004048"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Multiply 125"/>
          <p:cNvSpPr/>
          <p:nvPr/>
        </p:nvSpPr>
        <p:spPr>
          <a:xfrm>
            <a:off x="5580112"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Multiply 126"/>
          <p:cNvSpPr/>
          <p:nvPr/>
        </p:nvSpPr>
        <p:spPr>
          <a:xfrm>
            <a:off x="6156176"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Multiply 127"/>
          <p:cNvSpPr/>
          <p:nvPr/>
        </p:nvSpPr>
        <p:spPr>
          <a:xfrm>
            <a:off x="6732240"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Multiply 128"/>
          <p:cNvSpPr/>
          <p:nvPr/>
        </p:nvSpPr>
        <p:spPr>
          <a:xfrm>
            <a:off x="7308304"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Multiply 129"/>
          <p:cNvSpPr/>
          <p:nvPr/>
        </p:nvSpPr>
        <p:spPr>
          <a:xfrm>
            <a:off x="7884368"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Multiply 130"/>
          <p:cNvSpPr/>
          <p:nvPr/>
        </p:nvSpPr>
        <p:spPr>
          <a:xfrm>
            <a:off x="8460432" y="42210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Donut 131"/>
          <p:cNvSpPr/>
          <p:nvPr/>
        </p:nvSpPr>
        <p:spPr>
          <a:xfrm>
            <a:off x="4932040" y="3486312"/>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3" name="Donut 132"/>
          <p:cNvSpPr/>
          <p:nvPr/>
        </p:nvSpPr>
        <p:spPr>
          <a:xfrm>
            <a:off x="5508104" y="3290503"/>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4" name="Donut 133"/>
          <p:cNvSpPr/>
          <p:nvPr/>
        </p:nvSpPr>
        <p:spPr>
          <a:xfrm>
            <a:off x="6084168" y="3284984"/>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5" name="Donut 134"/>
          <p:cNvSpPr/>
          <p:nvPr/>
        </p:nvSpPr>
        <p:spPr>
          <a:xfrm>
            <a:off x="6660107" y="3140968"/>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6" name="Donut 135"/>
          <p:cNvSpPr/>
          <p:nvPr/>
        </p:nvSpPr>
        <p:spPr>
          <a:xfrm>
            <a:off x="7236171" y="3140968"/>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7" name="Donut 136"/>
          <p:cNvSpPr/>
          <p:nvPr/>
        </p:nvSpPr>
        <p:spPr>
          <a:xfrm>
            <a:off x="7812235" y="2996952"/>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8" name="Donut 137"/>
          <p:cNvSpPr/>
          <p:nvPr/>
        </p:nvSpPr>
        <p:spPr>
          <a:xfrm>
            <a:off x="8388299" y="3002471"/>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9" name="Multiply 138"/>
          <p:cNvSpPr/>
          <p:nvPr/>
        </p:nvSpPr>
        <p:spPr>
          <a:xfrm>
            <a:off x="5004048" y="353701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Multiply 139"/>
          <p:cNvSpPr/>
          <p:nvPr/>
        </p:nvSpPr>
        <p:spPr>
          <a:xfrm>
            <a:off x="5580112" y="3377207"/>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Multiply 140"/>
          <p:cNvSpPr/>
          <p:nvPr/>
        </p:nvSpPr>
        <p:spPr>
          <a:xfrm>
            <a:off x="6156176" y="3377207"/>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Multiply 141"/>
          <p:cNvSpPr/>
          <p:nvPr/>
        </p:nvSpPr>
        <p:spPr>
          <a:xfrm>
            <a:off x="6732240" y="322767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Multiply 142"/>
          <p:cNvSpPr/>
          <p:nvPr/>
        </p:nvSpPr>
        <p:spPr>
          <a:xfrm>
            <a:off x="7308304" y="322767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Multiply 143"/>
          <p:cNvSpPr/>
          <p:nvPr/>
        </p:nvSpPr>
        <p:spPr>
          <a:xfrm>
            <a:off x="7884368" y="3089175"/>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Multiply 144"/>
          <p:cNvSpPr/>
          <p:nvPr/>
        </p:nvSpPr>
        <p:spPr>
          <a:xfrm>
            <a:off x="8460432" y="3089175"/>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6" name="Straight Arrow Connector 145"/>
          <p:cNvCxnSpPr/>
          <p:nvPr/>
        </p:nvCxnSpPr>
        <p:spPr>
          <a:xfrm>
            <a:off x="5292080" y="4797152"/>
            <a:ext cx="30243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648947" y="4581128"/>
            <a:ext cx="499117" cy="369332"/>
          </a:xfrm>
          <a:prstGeom prst="rect">
            <a:avLst/>
          </a:prstGeom>
          <a:noFill/>
        </p:spPr>
        <p:txBody>
          <a:bodyPr wrap="square" rtlCol="0">
            <a:spAutoFit/>
          </a:bodyPr>
          <a:lstStyle/>
          <a:p>
            <a:r>
              <a:rPr lang="en-GB" i="1" dirty="0" smtClean="0">
                <a:latin typeface="Tw Cen MT Condensed" panose="020B0606020104020203" pitchFamily="34" charset="0"/>
              </a:rPr>
              <a:t>L/A</a:t>
            </a:r>
            <a:endParaRPr lang="en-GB" i="1" dirty="0">
              <a:latin typeface="Tw Cen MT Condensed" panose="020B0606020104020203" pitchFamily="34" charset="0"/>
            </a:endParaRPr>
          </a:p>
        </p:txBody>
      </p:sp>
      <p:sp>
        <p:nvSpPr>
          <p:cNvPr id="149" name="TextBox 148"/>
          <p:cNvSpPr txBox="1"/>
          <p:nvPr/>
        </p:nvSpPr>
        <p:spPr>
          <a:xfrm>
            <a:off x="8388424" y="4581128"/>
            <a:ext cx="499117" cy="369332"/>
          </a:xfrm>
          <a:prstGeom prst="rect">
            <a:avLst/>
          </a:prstGeom>
          <a:noFill/>
        </p:spPr>
        <p:txBody>
          <a:bodyPr wrap="square" rtlCol="0">
            <a:spAutoFit/>
          </a:bodyPr>
          <a:lstStyle/>
          <a:p>
            <a:r>
              <a:rPr lang="en-GB" i="1" dirty="0">
                <a:latin typeface="Tw Cen MT Condensed" panose="020B0606020104020203" pitchFamily="34" charset="0"/>
              </a:rPr>
              <a:t>M</a:t>
            </a:r>
            <a:r>
              <a:rPr lang="en-GB" i="1" dirty="0" smtClean="0">
                <a:latin typeface="Tw Cen MT Condensed" panose="020B0606020104020203" pitchFamily="34" charset="0"/>
              </a:rPr>
              <a:t>/A</a:t>
            </a:r>
            <a:endParaRPr lang="en-GB" i="1" dirty="0">
              <a:latin typeface="Tw Cen MT Condensed" panose="020B0606020104020203" pitchFamily="34" charset="0"/>
            </a:endParaRPr>
          </a:p>
        </p:txBody>
      </p:sp>
      <p:sp>
        <p:nvSpPr>
          <p:cNvPr id="148" name="Up Arrow 147"/>
          <p:cNvSpPr/>
          <p:nvPr/>
        </p:nvSpPr>
        <p:spPr>
          <a:xfrm>
            <a:off x="8532503" y="3513875"/>
            <a:ext cx="143953" cy="491189"/>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Up Arrow 150"/>
          <p:cNvSpPr/>
          <p:nvPr/>
        </p:nvSpPr>
        <p:spPr>
          <a:xfrm>
            <a:off x="7380312" y="3664628"/>
            <a:ext cx="143953" cy="367388"/>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Up Arrow 151"/>
          <p:cNvSpPr/>
          <p:nvPr/>
        </p:nvSpPr>
        <p:spPr>
          <a:xfrm>
            <a:off x="5652183" y="3811996"/>
            <a:ext cx="143953" cy="272423"/>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TextBox 149"/>
          <p:cNvSpPr txBox="1"/>
          <p:nvPr/>
        </p:nvSpPr>
        <p:spPr>
          <a:xfrm>
            <a:off x="2627784" y="3647926"/>
            <a:ext cx="1728192" cy="1077218"/>
          </a:xfrm>
          <a:prstGeom prst="rect">
            <a:avLst/>
          </a:prstGeom>
          <a:noFill/>
        </p:spPr>
        <p:txBody>
          <a:bodyPr wrap="square" rtlCol="0">
            <a:spAutoFit/>
          </a:bodyPr>
          <a:lstStyle/>
          <a:p>
            <a:r>
              <a:rPr lang="en-GB" sz="1600" dirty="0" smtClean="0">
                <a:latin typeface="Tw Cen MT Condensed" panose="020B0606020104020203" pitchFamily="34" charset="0"/>
              </a:rPr>
              <a:t>The children must throw the items in their ship to their partner to save it from sinking!</a:t>
            </a:r>
            <a:endParaRPr lang="en-GB" sz="1600" dirty="0">
              <a:latin typeface="Tw Cen MT Condensed" panose="020B0606020104020203" pitchFamily="34" charset="0"/>
            </a:endParaRPr>
          </a:p>
        </p:txBody>
      </p:sp>
      <p:sp>
        <p:nvSpPr>
          <p:cNvPr id="154" name="TextBox 153"/>
          <p:cNvSpPr txBox="1">
            <a:spLocks noChangeArrowheads="1"/>
          </p:cNvSpPr>
          <p:nvPr/>
        </p:nvSpPr>
        <p:spPr bwMode="auto">
          <a:xfrm>
            <a:off x="179388" y="4941168"/>
            <a:ext cx="4536628"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 (L.O.1):</a:t>
            </a:r>
          </a:p>
          <a:p>
            <a:pPr eaLnBrk="1" hangingPunct="1">
              <a:spcBef>
                <a:spcPct val="0"/>
              </a:spcBef>
              <a:buFontTx/>
              <a:buNone/>
            </a:pPr>
            <a:r>
              <a:rPr lang="en-GB" altLang="en-US" sz="1600" i="1" dirty="0" smtClean="0">
                <a:latin typeface="Tw Cen MT Condensed" panose="020B0606020104020203" pitchFamily="34" charset="0"/>
              </a:rPr>
              <a:t>Catching</a:t>
            </a:r>
          </a:p>
          <a:p>
            <a:pPr eaLnBrk="1" hangingPunct="1">
              <a:spcBef>
                <a:spcPct val="0"/>
              </a:spcBef>
              <a:buFontTx/>
              <a:buNone/>
            </a:pPr>
            <a:r>
              <a:rPr lang="en-GB" altLang="en-US" sz="1600" dirty="0">
                <a:latin typeface="Tw Cen MT Condensed" panose="020B0606020104020203" pitchFamily="34" charset="0"/>
              </a:rPr>
              <a:t>When stopping/catching it </a:t>
            </a:r>
            <a:r>
              <a:rPr lang="en-GB" altLang="en-US" sz="1600" dirty="0" smtClean="0">
                <a:latin typeface="Tw Cen MT Condensed" panose="020B0606020104020203" pitchFamily="34" charset="0"/>
              </a:rPr>
              <a:t>is</a:t>
            </a:r>
          </a:p>
          <a:p>
            <a:pPr eaLnBrk="1" hangingPunct="1">
              <a:spcBef>
                <a:spcPct val="0"/>
              </a:spcBef>
              <a:buFontTx/>
              <a:buNone/>
            </a:pPr>
            <a:r>
              <a:rPr lang="en-GB" altLang="en-US" sz="1600" dirty="0" smtClean="0">
                <a:latin typeface="Tw Cen MT Condensed" panose="020B0606020104020203" pitchFamily="34" charset="0"/>
              </a:rPr>
              <a:t>Important that </a:t>
            </a:r>
            <a:r>
              <a:rPr lang="en-GB" altLang="en-US" sz="1600" dirty="0">
                <a:latin typeface="Tw Cen MT Condensed" panose="020B0606020104020203" pitchFamily="34" charset="0"/>
              </a:rPr>
              <a:t>the </a:t>
            </a:r>
            <a:r>
              <a:rPr lang="en-GB" altLang="en-US" sz="1600" dirty="0" smtClean="0">
                <a:latin typeface="Tw Cen MT Condensed" panose="020B0606020104020203" pitchFamily="34" charset="0"/>
              </a:rPr>
              <a:t>children</a:t>
            </a:r>
          </a:p>
          <a:p>
            <a:pPr eaLnBrk="1" hangingPunct="1">
              <a:spcBef>
                <a:spcPct val="0"/>
              </a:spcBef>
              <a:buFontTx/>
              <a:buNone/>
            </a:pPr>
            <a:r>
              <a:rPr lang="en-GB" altLang="en-US" sz="1600" dirty="0" smtClean="0">
                <a:latin typeface="Tw Cen MT Condensed" panose="020B0606020104020203" pitchFamily="34" charset="0"/>
              </a:rPr>
              <a:t>place </a:t>
            </a:r>
            <a:r>
              <a:rPr lang="en-GB" altLang="en-US" sz="1600" dirty="0">
                <a:latin typeface="Tw Cen MT Condensed" panose="020B0606020104020203" pitchFamily="34" charset="0"/>
              </a:rPr>
              <a:t>their hands close</a:t>
            </a:r>
          </a:p>
          <a:p>
            <a:pPr eaLnBrk="1" hangingPunct="1">
              <a:spcBef>
                <a:spcPct val="0"/>
              </a:spcBef>
              <a:buFontTx/>
              <a:buNone/>
            </a:pPr>
            <a:r>
              <a:rPr lang="en-GB" altLang="en-US" sz="1600" dirty="0">
                <a:latin typeface="Tw Cen MT Condensed" panose="020B0606020104020203" pitchFamily="34" charset="0"/>
              </a:rPr>
              <a:t>Together. Fingers apart </a:t>
            </a:r>
            <a:r>
              <a:rPr lang="en-GB" altLang="en-US" sz="1600" dirty="0" smtClean="0">
                <a:latin typeface="Tw Cen MT Condensed" panose="020B0606020104020203" pitchFamily="34" charset="0"/>
              </a:rPr>
              <a:t>and</a:t>
            </a:r>
          </a:p>
          <a:p>
            <a:pPr eaLnBrk="1" hangingPunct="1">
              <a:spcBef>
                <a:spcPct val="0"/>
              </a:spcBef>
              <a:buFontTx/>
              <a:buNone/>
            </a:pPr>
            <a:r>
              <a:rPr lang="en-GB" altLang="en-US" sz="1600" dirty="0" smtClean="0">
                <a:latin typeface="Tw Cen MT Condensed" panose="020B0606020104020203" pitchFamily="34" charset="0"/>
              </a:rPr>
              <a:t>outstretched, soft </a:t>
            </a:r>
            <a:r>
              <a:rPr lang="en-GB" altLang="en-US" sz="1600" dirty="0">
                <a:latin typeface="Tw Cen MT Condensed" panose="020B0606020104020203" pitchFamily="34" charset="0"/>
              </a:rPr>
              <a:t>hands</a:t>
            </a:r>
            <a:r>
              <a:rPr lang="en-GB" altLang="en-US" sz="1600" dirty="0" smtClean="0">
                <a:latin typeface="Tw Cen MT Condensed" panose="020B0606020104020203" pitchFamily="34" charset="0"/>
              </a:rPr>
              <a:t>.</a:t>
            </a:r>
          </a:p>
        </p:txBody>
      </p:sp>
      <p:pic>
        <p:nvPicPr>
          <p:cNvPr id="155" name="Picture 4" descr="http://www.pitchvision.com/files/image/catching_outfiel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4620" t="2139" r="10844" b="18977"/>
          <a:stretch/>
        </p:blipFill>
        <p:spPr bwMode="auto">
          <a:xfrm>
            <a:off x="3612291" y="5085184"/>
            <a:ext cx="947603" cy="163270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7354" r="5341"/>
          <a:stretch/>
        </p:blipFill>
        <p:spPr bwMode="auto">
          <a:xfrm>
            <a:off x="2017614" y="5541495"/>
            <a:ext cx="1471534" cy="91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 name="TextBox 156"/>
          <p:cNvSpPr txBox="1">
            <a:spLocks noChangeArrowheads="1"/>
          </p:cNvSpPr>
          <p:nvPr/>
        </p:nvSpPr>
        <p:spPr bwMode="auto">
          <a:xfrm>
            <a:off x="4716017" y="4941168"/>
            <a:ext cx="4248472"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Jumping for distance</a:t>
            </a:r>
          </a:p>
          <a:p>
            <a:pPr eaLnBrk="1" hangingPunct="1">
              <a:spcBef>
                <a:spcPct val="0"/>
              </a:spcBef>
              <a:buFontTx/>
              <a:buNone/>
            </a:pPr>
            <a:r>
              <a:rPr lang="en-GB" altLang="en-US" sz="1600" dirty="0" smtClean="0">
                <a:latin typeface="Tw Cen MT Condensed" panose="020B0606020104020203" pitchFamily="34" charset="0"/>
              </a:rPr>
              <a:t>When jumping for distance it is</a:t>
            </a:r>
          </a:p>
          <a:p>
            <a:pPr eaLnBrk="1" hangingPunct="1">
              <a:spcBef>
                <a:spcPct val="0"/>
              </a:spcBef>
              <a:buFontTx/>
              <a:buNone/>
            </a:pPr>
            <a:r>
              <a:rPr lang="en-GB" altLang="en-US" sz="1600" dirty="0" smtClean="0">
                <a:latin typeface="Tw Cen MT Condensed" panose="020B0606020104020203" pitchFamily="34" charset="0"/>
              </a:rPr>
              <a:t>Important to – face the way you’re</a:t>
            </a:r>
          </a:p>
          <a:p>
            <a:pPr eaLnBrk="1" hangingPunct="1">
              <a:spcBef>
                <a:spcPct val="0"/>
              </a:spcBef>
              <a:buFontTx/>
              <a:buNone/>
            </a:pPr>
            <a:r>
              <a:rPr lang="en-GB" altLang="en-US" sz="1600" dirty="0" smtClean="0">
                <a:latin typeface="Tw Cen MT Condensed" panose="020B0606020104020203" pitchFamily="34" charset="0"/>
              </a:rPr>
              <a:t>Jumping, bend your knees before &amp; after,</a:t>
            </a:r>
          </a:p>
          <a:p>
            <a:pPr eaLnBrk="1" hangingPunct="1">
              <a:spcBef>
                <a:spcPct val="0"/>
              </a:spcBef>
              <a:buFontTx/>
              <a:buNone/>
            </a:pPr>
            <a:r>
              <a:rPr lang="en-GB" altLang="en-US" sz="1600" dirty="0" smtClean="0">
                <a:latin typeface="Tw Cen MT Condensed" panose="020B0606020104020203" pitchFamily="34" charset="0"/>
              </a:rPr>
              <a:t>swing your arms, push down with your toes,</a:t>
            </a:r>
          </a:p>
          <a:p>
            <a:pPr eaLnBrk="1" hangingPunct="1">
              <a:spcBef>
                <a:spcPct val="0"/>
              </a:spcBef>
              <a:buFontTx/>
              <a:buNone/>
            </a:pPr>
            <a:r>
              <a:rPr lang="en-GB" altLang="en-US" sz="1600" dirty="0" smtClean="0">
                <a:latin typeface="Tw Cen MT Condensed" panose="020B0606020104020203" pitchFamily="34" charset="0"/>
              </a:rPr>
              <a:t>jump at 45 degrees (Up &amp; Out)</a:t>
            </a:r>
          </a:p>
        </p:txBody>
      </p:sp>
      <p:pic>
        <p:nvPicPr>
          <p:cNvPr id="158"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3621" t="39196" r="55825" b="24572"/>
          <a:stretch/>
        </p:blipFill>
        <p:spPr bwMode="auto">
          <a:xfrm>
            <a:off x="7524329" y="5157192"/>
            <a:ext cx="137977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29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6</a:t>
            </a:r>
          </a:p>
        </p:txBody>
      </p:sp>
      <p:pic>
        <p:nvPicPr>
          <p:cNvPr id="5"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6"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7"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8"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9"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1"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Move like a…….: </a:t>
            </a:r>
            <a:r>
              <a:rPr lang="en-GB" sz="1500" dirty="0" smtClean="0">
                <a:latin typeface="Tw Cen MT Condensed" panose="020B0606020104020203" pitchFamily="34" charset="0"/>
              </a:rPr>
              <a:t> The leading adult will call out a method of transport and the children have to move accordingly. The movements are as follows!: Car = Jogging around pretending to hold a steering wheel, Plane = Jogging around with arms outstretched like wings, </a:t>
            </a:r>
            <a:r>
              <a:rPr lang="en-GB" sz="1500" dirty="0">
                <a:latin typeface="Tw Cen MT Condensed" panose="020B0606020104020203" pitchFamily="34" charset="0"/>
              </a:rPr>
              <a:t> </a:t>
            </a:r>
            <a:r>
              <a:rPr lang="en-GB" sz="1500" dirty="0" smtClean="0">
                <a:latin typeface="Tw Cen MT Condensed" panose="020B0606020104020203" pitchFamily="34" charset="0"/>
              </a:rPr>
              <a:t>Motorbike = Hopping on one foot (</a:t>
            </a:r>
            <a:r>
              <a:rPr lang="en-GB" sz="1500" b="1" i="1" u="sng" dirty="0" smtClean="0">
                <a:latin typeface="Tw Cen MT Condensed" panose="020B0606020104020203" pitchFamily="34" charset="0"/>
              </a:rPr>
              <a:t>If L/A need to ask them to jump  from one foot to the other</a:t>
            </a:r>
            <a:r>
              <a:rPr lang="en-GB" sz="15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Save the sinking ship! –</a:t>
            </a:r>
            <a:r>
              <a:rPr lang="en-GB" sz="1500" dirty="0" smtClean="0">
                <a:latin typeface="Tw Cen MT Condensed" panose="020B0606020104020203" pitchFamily="34" charset="0"/>
              </a:rPr>
              <a:t>The story is as follows, the children are travelling to shore on a small ship. But there is a problem! This small ship has got a small whole in it and water is starting to leak onto the ship! To save the ship the children must pail the water off the deck! To pail the water (and save the ship) children must throw all of the items of the ship and to their partner! Ask both children to stand inside a hoop (one hoop is the sinking ship). The sinking ship starts with an array of large objects inside it (bean bags, soft toys, soft catch balls) and the children must throw the objects to their partner in the hoop opposite them! </a:t>
            </a:r>
            <a:r>
              <a:rPr lang="en-GB" sz="1500" b="1" i="1" u="sng" dirty="0" smtClean="0">
                <a:latin typeface="Tw Cen MT Condensed" panose="020B0606020104020203" pitchFamily="34" charset="0"/>
              </a:rPr>
              <a:t>L/A to use larger items and throw closer to their partner, M/A further away &amp; throw smaller items.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Have a race and see who can successfully throw the most items to their partner (their partner must catch them and place them inside their hoop!)</a:t>
            </a:r>
          </a:p>
          <a:p>
            <a:pPr>
              <a:defRPr/>
            </a:pPr>
            <a:r>
              <a:rPr lang="en-GB" sz="1500" u="sng" dirty="0" smtClean="0">
                <a:latin typeface="Tw Cen MT Condensed" panose="020B0606020104020203" pitchFamily="34" charset="0"/>
              </a:rPr>
              <a:t>3. Load the lorry! – </a:t>
            </a:r>
            <a:r>
              <a:rPr lang="en-GB" sz="1500" dirty="0" smtClean="0">
                <a:latin typeface="Tw Cen MT Condensed" panose="020B0606020104020203" pitchFamily="34" charset="0"/>
              </a:rPr>
              <a:t>Explain to the children that lorries do a very important job – they take lots of important things from one place to another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 Food from the farms to the shops! In this game the children will load one of these very important lorries. The children will work in teams of 4, one child to load the van (this involves throwing the bean bags into a box), 2 children to ‘drive’ the lorry’ (to hold the box and carry the box to the unloading point) and 1 child to unload the lorry (to catch the bean bags when thrown to them). </a:t>
            </a:r>
            <a:r>
              <a:rPr lang="en-GB" sz="1500" b="1" i="1" u="sng" dirty="0" smtClean="0">
                <a:latin typeface="Tw Cen MT Condensed" panose="020B0606020104020203" pitchFamily="34" charset="0"/>
              </a:rPr>
              <a:t>M/A throw &amp; catch further apart!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Race!   </a:t>
            </a:r>
            <a:r>
              <a:rPr lang="en-GB" sz="1500" u="sng" dirty="0" smtClean="0">
                <a:latin typeface="Tw Cen MT Condensed" panose="020B0606020104020203" pitchFamily="34" charset="0"/>
              </a:rPr>
              <a:t>  </a:t>
            </a:r>
            <a:endParaRPr lang="en-GB" sz="1500" u="sng" dirty="0">
              <a:latin typeface="Calibri"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5"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6"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7"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8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ikea.com/gb/en/images/products/gles-box-green__0162147_PE318501_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1" t="18639" r="3743" b="16919"/>
          <a:stretch/>
        </p:blipFill>
        <p:spPr bwMode="auto">
          <a:xfrm>
            <a:off x="4932040" y="4030420"/>
            <a:ext cx="272813" cy="190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147" name="Multiply 146"/>
          <p:cNvSpPr/>
          <p:nvPr/>
        </p:nvSpPr>
        <p:spPr>
          <a:xfrm>
            <a:off x="4716016"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L6</a:t>
            </a:r>
            <a:endParaRPr lang="en-GB" sz="3600" dirty="0">
              <a:latin typeface="Tw Cen MT Condensed" panose="020B0606020104020203" pitchFamily="34" charset="0"/>
            </a:endParaRPr>
          </a:p>
        </p:txBody>
      </p:sp>
      <p:sp>
        <p:nvSpPr>
          <p:cNvPr id="7" name="TextBox 6"/>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a:t>
            </a:r>
            <a:r>
              <a:rPr lang="en-GB" altLang="en-US" sz="1600" dirty="0" smtClean="0">
                <a:latin typeface="Tw Cen MT Condensed" panose="020B0606020104020203" pitchFamily="34" charset="0"/>
              </a:rPr>
              <a:t>markers, Boxes</a:t>
            </a:r>
            <a:endParaRPr lang="en-GB" altLang="en-US" sz="1600" dirty="0">
              <a:latin typeface="Tw Cen MT Condensed" panose="020B0606020104020203" pitchFamily="34" charset="0"/>
            </a:endParaRPr>
          </a:p>
        </p:txBody>
      </p:sp>
      <p:sp>
        <p:nvSpPr>
          <p:cNvPr id="8"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11" name="Straight Connector 10"/>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Multiply 17"/>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own Arrow 25"/>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wn Arrow 27"/>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4" descr="Yellow Airpl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d C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images.all-free-download.com/images/graphiclarge/motorcycle_clip_art_180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clipartlord.com/wp-content/uploads/2014/05/train1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ttp://www.clipartlord.com/wp-content/uploads/2015/04/submarine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2555702" y="1268760"/>
            <a:ext cx="2376338" cy="369332"/>
          </a:xfrm>
          <a:prstGeom prst="rect">
            <a:avLst/>
          </a:prstGeom>
          <a:noFill/>
        </p:spPr>
        <p:txBody>
          <a:bodyPr wrap="square" rtlCol="0">
            <a:spAutoFit/>
          </a:bodyPr>
          <a:lstStyle/>
          <a:p>
            <a:r>
              <a:rPr lang="en-GB" u="sng" dirty="0" smtClean="0">
                <a:latin typeface="Tw Cen MT Condensed" panose="020B0606020104020203" pitchFamily="34" charset="0"/>
              </a:rPr>
              <a:t>Save the sinking ship!</a:t>
            </a:r>
            <a:endParaRPr lang="en-GB" u="sng" dirty="0">
              <a:latin typeface="Tw Cen MT Condensed" panose="020B0606020104020203" pitchFamily="34" charset="0"/>
            </a:endParaRPr>
          </a:p>
        </p:txBody>
      </p:sp>
      <p:pic>
        <p:nvPicPr>
          <p:cNvPr id="75" name="Picture 2" descr="Sailboat i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1065" y="1301009"/>
            <a:ext cx="426959" cy="409091"/>
          </a:xfrm>
          <a:prstGeom prst="rect">
            <a:avLst/>
          </a:prstGeom>
          <a:noFill/>
          <a:extLst>
            <a:ext uri="{909E8E84-426E-40DD-AFC4-6F175D3DCCD1}">
              <a14:hiddenFill xmlns:a14="http://schemas.microsoft.com/office/drawing/2010/main">
                <a:solidFill>
                  <a:srgbClr val="FFFFFF"/>
                </a:solidFill>
              </a14:hiddenFill>
            </a:ext>
          </a:extLst>
        </p:spPr>
      </p:pic>
      <p:sp>
        <p:nvSpPr>
          <p:cNvPr id="76" name="Donut 75"/>
          <p:cNvSpPr/>
          <p:nvPr/>
        </p:nvSpPr>
        <p:spPr>
          <a:xfrm>
            <a:off x="4932040" y="24154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Donut 76"/>
          <p:cNvSpPr/>
          <p:nvPr/>
        </p:nvSpPr>
        <p:spPr>
          <a:xfrm>
            <a:off x="5508104" y="24154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Donut 77"/>
          <p:cNvSpPr/>
          <p:nvPr/>
        </p:nvSpPr>
        <p:spPr>
          <a:xfrm>
            <a:off x="6084168" y="2409965"/>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Donut 78"/>
          <p:cNvSpPr/>
          <p:nvPr/>
        </p:nvSpPr>
        <p:spPr>
          <a:xfrm>
            <a:off x="6660107" y="24154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Donut 79"/>
          <p:cNvSpPr/>
          <p:nvPr/>
        </p:nvSpPr>
        <p:spPr>
          <a:xfrm>
            <a:off x="7236171" y="24154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Donut 80"/>
          <p:cNvSpPr/>
          <p:nvPr/>
        </p:nvSpPr>
        <p:spPr>
          <a:xfrm>
            <a:off x="7812235" y="2409965"/>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Donut 81"/>
          <p:cNvSpPr/>
          <p:nvPr/>
        </p:nvSpPr>
        <p:spPr>
          <a:xfrm>
            <a:off x="8388299" y="2415484"/>
            <a:ext cx="432173" cy="446744"/>
          </a:xfrm>
          <a:prstGeom prst="donut">
            <a:avLst>
              <a:gd name="adj" fmla="val 951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Multiply 82"/>
          <p:cNvSpPr/>
          <p:nvPr/>
        </p:nvSpPr>
        <p:spPr>
          <a:xfrm>
            <a:off x="5004048"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Multiply 83"/>
          <p:cNvSpPr/>
          <p:nvPr/>
        </p:nvSpPr>
        <p:spPr>
          <a:xfrm>
            <a:off x="5580112"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Multiply 84"/>
          <p:cNvSpPr/>
          <p:nvPr/>
        </p:nvSpPr>
        <p:spPr>
          <a:xfrm>
            <a:off x="6156176"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Multiply 85"/>
          <p:cNvSpPr/>
          <p:nvPr/>
        </p:nvSpPr>
        <p:spPr>
          <a:xfrm>
            <a:off x="6732240"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Multiply 86"/>
          <p:cNvSpPr/>
          <p:nvPr/>
        </p:nvSpPr>
        <p:spPr>
          <a:xfrm>
            <a:off x="7308304"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Multiply 87"/>
          <p:cNvSpPr/>
          <p:nvPr/>
        </p:nvSpPr>
        <p:spPr>
          <a:xfrm>
            <a:off x="7884368"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Multiply 88"/>
          <p:cNvSpPr/>
          <p:nvPr/>
        </p:nvSpPr>
        <p:spPr>
          <a:xfrm>
            <a:off x="8460432" y="2502188"/>
            <a:ext cx="288032" cy="252028"/>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Donut 89"/>
          <p:cNvSpPr/>
          <p:nvPr/>
        </p:nvSpPr>
        <p:spPr>
          <a:xfrm>
            <a:off x="4932040" y="1767412"/>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Donut 90"/>
          <p:cNvSpPr/>
          <p:nvPr/>
        </p:nvSpPr>
        <p:spPr>
          <a:xfrm>
            <a:off x="5508104" y="1571603"/>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Donut 91"/>
          <p:cNvSpPr/>
          <p:nvPr/>
        </p:nvSpPr>
        <p:spPr>
          <a:xfrm>
            <a:off x="6084168" y="1566084"/>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Donut 92"/>
          <p:cNvSpPr/>
          <p:nvPr/>
        </p:nvSpPr>
        <p:spPr>
          <a:xfrm>
            <a:off x="6660107" y="1422068"/>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Donut 93"/>
          <p:cNvSpPr/>
          <p:nvPr/>
        </p:nvSpPr>
        <p:spPr>
          <a:xfrm>
            <a:off x="7236171" y="1422068"/>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Donut 94"/>
          <p:cNvSpPr/>
          <p:nvPr/>
        </p:nvSpPr>
        <p:spPr>
          <a:xfrm>
            <a:off x="7812235" y="1278052"/>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Donut 95"/>
          <p:cNvSpPr/>
          <p:nvPr/>
        </p:nvSpPr>
        <p:spPr>
          <a:xfrm>
            <a:off x="8388299" y="1283571"/>
            <a:ext cx="432173" cy="446744"/>
          </a:xfrm>
          <a:prstGeom prst="donut">
            <a:avLst>
              <a:gd name="adj" fmla="val 951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Multiply 96"/>
          <p:cNvSpPr/>
          <p:nvPr/>
        </p:nvSpPr>
        <p:spPr>
          <a:xfrm>
            <a:off x="5004048" y="181811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Multiply 97"/>
          <p:cNvSpPr/>
          <p:nvPr/>
        </p:nvSpPr>
        <p:spPr>
          <a:xfrm>
            <a:off x="5580112" y="1658307"/>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Multiply 98"/>
          <p:cNvSpPr/>
          <p:nvPr/>
        </p:nvSpPr>
        <p:spPr>
          <a:xfrm>
            <a:off x="6156176" y="1658307"/>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Multiply 99"/>
          <p:cNvSpPr/>
          <p:nvPr/>
        </p:nvSpPr>
        <p:spPr>
          <a:xfrm>
            <a:off x="6732240" y="150877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Multiply 100"/>
          <p:cNvSpPr/>
          <p:nvPr/>
        </p:nvSpPr>
        <p:spPr>
          <a:xfrm>
            <a:off x="7308304" y="1508772"/>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Multiply 101"/>
          <p:cNvSpPr/>
          <p:nvPr/>
        </p:nvSpPr>
        <p:spPr>
          <a:xfrm>
            <a:off x="7884368" y="1370275"/>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Multiply 102"/>
          <p:cNvSpPr/>
          <p:nvPr/>
        </p:nvSpPr>
        <p:spPr>
          <a:xfrm>
            <a:off x="8460432" y="1370275"/>
            <a:ext cx="288032" cy="252028"/>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4" name="Straight Arrow Connector 103"/>
          <p:cNvCxnSpPr/>
          <p:nvPr/>
        </p:nvCxnSpPr>
        <p:spPr>
          <a:xfrm>
            <a:off x="5292080" y="3078252"/>
            <a:ext cx="30243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648947" y="2862228"/>
            <a:ext cx="499117" cy="369332"/>
          </a:xfrm>
          <a:prstGeom prst="rect">
            <a:avLst/>
          </a:prstGeom>
          <a:noFill/>
        </p:spPr>
        <p:txBody>
          <a:bodyPr wrap="square" rtlCol="0">
            <a:spAutoFit/>
          </a:bodyPr>
          <a:lstStyle/>
          <a:p>
            <a:r>
              <a:rPr lang="en-GB" i="1" dirty="0" smtClean="0">
                <a:latin typeface="Tw Cen MT Condensed" panose="020B0606020104020203" pitchFamily="34" charset="0"/>
              </a:rPr>
              <a:t>L/A</a:t>
            </a:r>
            <a:endParaRPr lang="en-GB" i="1" dirty="0">
              <a:latin typeface="Tw Cen MT Condensed" panose="020B0606020104020203" pitchFamily="34" charset="0"/>
            </a:endParaRPr>
          </a:p>
        </p:txBody>
      </p:sp>
      <p:sp>
        <p:nvSpPr>
          <p:cNvPr id="106" name="TextBox 105"/>
          <p:cNvSpPr txBox="1"/>
          <p:nvPr/>
        </p:nvSpPr>
        <p:spPr>
          <a:xfrm>
            <a:off x="8388424" y="2862228"/>
            <a:ext cx="499117" cy="369332"/>
          </a:xfrm>
          <a:prstGeom prst="rect">
            <a:avLst/>
          </a:prstGeom>
          <a:noFill/>
        </p:spPr>
        <p:txBody>
          <a:bodyPr wrap="square" rtlCol="0">
            <a:spAutoFit/>
          </a:bodyPr>
          <a:lstStyle/>
          <a:p>
            <a:r>
              <a:rPr lang="en-GB" i="1" dirty="0">
                <a:latin typeface="Tw Cen MT Condensed" panose="020B0606020104020203" pitchFamily="34" charset="0"/>
              </a:rPr>
              <a:t>M</a:t>
            </a:r>
            <a:r>
              <a:rPr lang="en-GB" i="1" dirty="0" smtClean="0">
                <a:latin typeface="Tw Cen MT Condensed" panose="020B0606020104020203" pitchFamily="34" charset="0"/>
              </a:rPr>
              <a:t>/A</a:t>
            </a:r>
            <a:endParaRPr lang="en-GB" i="1" dirty="0">
              <a:latin typeface="Tw Cen MT Condensed" panose="020B0606020104020203" pitchFamily="34" charset="0"/>
            </a:endParaRPr>
          </a:p>
        </p:txBody>
      </p:sp>
      <p:sp>
        <p:nvSpPr>
          <p:cNvPr id="107" name="Up Arrow 106"/>
          <p:cNvSpPr/>
          <p:nvPr/>
        </p:nvSpPr>
        <p:spPr>
          <a:xfrm>
            <a:off x="8532503" y="1794975"/>
            <a:ext cx="143953" cy="491189"/>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 Arrow 107"/>
          <p:cNvSpPr/>
          <p:nvPr/>
        </p:nvSpPr>
        <p:spPr>
          <a:xfrm>
            <a:off x="7380312" y="1945728"/>
            <a:ext cx="143953" cy="367388"/>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Up Arrow 108"/>
          <p:cNvSpPr/>
          <p:nvPr/>
        </p:nvSpPr>
        <p:spPr>
          <a:xfrm>
            <a:off x="5652183" y="2093096"/>
            <a:ext cx="143953" cy="272423"/>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p:cNvSpPr txBox="1"/>
          <p:nvPr/>
        </p:nvSpPr>
        <p:spPr>
          <a:xfrm>
            <a:off x="2627784" y="1929026"/>
            <a:ext cx="1728192" cy="1077218"/>
          </a:xfrm>
          <a:prstGeom prst="rect">
            <a:avLst/>
          </a:prstGeom>
          <a:noFill/>
        </p:spPr>
        <p:txBody>
          <a:bodyPr wrap="square" rtlCol="0">
            <a:spAutoFit/>
          </a:bodyPr>
          <a:lstStyle/>
          <a:p>
            <a:r>
              <a:rPr lang="en-GB" sz="1600" dirty="0" smtClean="0">
                <a:latin typeface="Tw Cen MT Condensed" panose="020B0606020104020203" pitchFamily="34" charset="0"/>
              </a:rPr>
              <a:t>The children must throw the items in their ship to their partner to save it from sinking!</a:t>
            </a:r>
            <a:endParaRPr lang="en-GB" sz="1600" dirty="0">
              <a:latin typeface="Tw Cen MT Condensed" panose="020B0606020104020203" pitchFamily="34" charset="0"/>
            </a:endParaRPr>
          </a:p>
        </p:txBody>
      </p:sp>
      <p:cxnSp>
        <p:nvCxnSpPr>
          <p:cNvPr id="111" name="Straight Connector 110"/>
          <p:cNvCxnSpPr/>
          <p:nvPr/>
        </p:nvCxnSpPr>
        <p:spPr>
          <a:xfrm flipH="1">
            <a:off x="2555776" y="3212976"/>
            <a:ext cx="64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555776" y="3203684"/>
            <a:ext cx="2376338" cy="369332"/>
          </a:xfrm>
          <a:prstGeom prst="rect">
            <a:avLst/>
          </a:prstGeom>
          <a:noFill/>
        </p:spPr>
        <p:txBody>
          <a:bodyPr wrap="square" rtlCol="0">
            <a:spAutoFit/>
          </a:bodyPr>
          <a:lstStyle/>
          <a:p>
            <a:r>
              <a:rPr lang="en-GB" u="sng" dirty="0" smtClean="0">
                <a:latin typeface="Tw Cen MT Condensed" panose="020B0606020104020203" pitchFamily="34" charset="0"/>
              </a:rPr>
              <a:t>Load the lorry!</a:t>
            </a:r>
            <a:endParaRPr lang="en-GB" u="sng" dirty="0">
              <a:latin typeface="Tw Cen MT Condensed" panose="020B0606020104020203" pitchFamily="34" charset="0"/>
            </a:endParaRPr>
          </a:p>
        </p:txBody>
      </p:sp>
      <p:sp>
        <p:nvSpPr>
          <p:cNvPr id="113" name="AutoShape 2" descr="data:image/png;base64,iVBORw0KGgoAAAANSUhEUgAAAT8AAACeCAMAAABzT/1mAAABI1BMVEXdupP///8AAADvMTAMEBU7OzuLi4ul5PbivpaAgICrqar0MjGagmfmwprSsYyOjo7nLy5dTz9CDQ0JDA+zl3glIBlfX18uLi5VVVVnZ2euJCPgLSx0Yk12dnanpaavra6BbVaQHh3Lq4hLS0syKiH29vY1NTU+Pj4QAwNLPzJwcHBDOS0UFBSeICAkJCTRKyqEGxsaGhrxz802CwuWz+C8nn26JiXq6urKysp3ZVCamJmjim3g4OC/v7/X8fkhBwY7DAwrCQnEKCdrFhWJvczA6/deExN0GBdQEBCXHx7ApaMjLzPp9vlghI5zn6y46fcoNzs4TVNLZ3BrXFtbTk3cvbueh4Z9rLqJdXROQ0Ke2usYISNGYWlcfog2SlAaBQXlxcO1daieAAAS+0lEQVR4nO2diV/a2NrH9XBJDSkNSkuCNEk1JVGMwdQp0hTGio5L22nntjNvZ317//+/4j7POTlZIGG/Isqv/YjKcnK+ebazJK6tL0KdriGLDVVVG+IdEB7IuNIS7zTW124fnqGSe6PurfNrl3nbLw/gy+bjt4Ee3yW9eT5ceOj7zwkp3Da/LpLbf/H26ZNi8QUhT4sbS6niY0KeFA9und8JmtwuQltb29gnb4prS6pdQl4Xn906P42Q55zZE4e83lgohBn05Bn4zq3zqxPihMh2ycsni0Qwk4Df7u3zg+j3mPPbeEw2l9Z9kd+TjVvn50PU5Uew8Ya8WFr3XRA/Nea+xU3ydnn5bbxcBD+b7EfI9pc4fawVF8LPJJshMvCA14skMJsWw68a50ec3UUSmE2L4SfG+C11+bIgfvKK37z4bbwmB8ubPu4Av7dkf3nL5xW/GbV4fks9fFvxm1GL5/eCPF/ljxn4vVnxm4nf82Weflk8v+LzaCpwCbXiN5uKL58t2H+XevpvrXiwYH5r++Tpit+K38L4Haz4zcIPp59X/Fb8Vvym0uL5kWVeProL/MpLvHy04jejigcHayt+06t4sL/iN4PuAL9nS7x8eRf4LfPy74L4iSt+M0m9P/z2F8Evtv9qubdvrBU3F8tv4+mK34rfbfOrxPktd/2yeH4vF0tgNi2Gnxrnd7DE2zdW/GbUrfI76dRX/MZSvd7pGr4vy7JYqYJUy/Loxar6it9Idm25Uk65xpjpZMVvqNpaP7Hvp6fHx1vXl1eHrXeEVE9W/LJl5Bmzs63Lq5tWq9drNpu1Wk0KtI3P+St+GWrblN35drMkRcqFAn573wkRVvxSJSK961YpwSwu4LfVvCSkc8/4OfPgd4LGt9WSUhXxK5XOSMW8N+OPjTfAbx73j+gogG9HkmoQ8Zqt7bggCJakkJ90Q1z73ox/N17Mh9+JQ8heT2penaVWLcctifPL9UjZvjfzL3PiVwfr22tKO9l3mKmF/GqnxLtv/PQZ+eGthJoSpAby//98+vbt4oeYvn379DchNxLnJ73Dm5fcL37ibPxkINKSrgj5cPEoVb+QrYjf5YpfUl2aOqA4/vBnhOynjzF+X8hp6L+5oxW/hE48KPukElCJ4ftxff1z9NPP4N4hv+0Vv4RY8AOr+pTAF7c/4NeTOL/Wil9cPuDYRvP7K46vXkfz+/hjyK+VxW+Zb3+wtvF4Vn4doHFJpwa+9eP7XOdGmODXTPJb6v1DG89n5ZeHyq+Wk44JGcRXX/+J/eafIfyW2v6KL2fkJ1PvlYDJPyn4Avd99HeC396KHxfz3px0SMhFEt+jer0eppC/4vmj9n3Fj8uk3puTrkP3DVNHnT1S0Qydxm/Jb58zK78C9V4ojU/J3yE+GvT4I9UFidfPffyW+/qFmfjVHeq9OQx/P7NRxzoLevHgR9PvtXRP+T17Mj0/jfllTmoF1cvnAN+jj4n6+QMhhyt+AwqSR46mjx8e0ZzB8P2UwPcDxzxYvzxofhU6b4D8rlj6CK3uY2L0BtXfVjR/uuIXqE149sApKRb8Amw/xvH9Gb5sxS8uM+K3RT6g967XH6XoC8u+Ib/eih83v3ffGb9j5Acly+cUfBecctr8AfJb6uunp+eH5teL8/v8MQ0fJt93Um4Iv4dpf2h+RyVmWaVT6r+p+hIk3xW/pPKEnJVqjB9UdFn8EN9RfP28n9+SXz89LT82azqC3w+fPhA29FjxS6rLuDB+OHwjSXJ/Xlx8+vKLgxn6KrH/JYXfA8wftPRr5eL8vuCi78XFxbdPP3/59y9/8XXzrZbUz+/wwfPT6T61XIJfmraOern4/rUm5bcT57e2v/z3v5qQX4f94SLMCgE/qIgv92Lc9rbOjw5bzVIuuZNtxQ9dt4GErqn7Rvwuc6Vmr7d9dHV1tbONqNI2AT54fvWu4FLXbR7SBXHOr0WOcqVSiUY2upEoY/8k5SedP0x+bUEJ3PNQkg7ptD3nd0huKL8b9nxrAn4bmw+B30kh/GNtx0Av18fviBwiv1KJuvZ2Oj3q5wP8lv7+iWQkvxPd5fAuD2sSnzCN+e8V2aH2l9uCrJK1+zncf/Ww+HXNkF0z2skM/HoRv22aTUrb38lpJryI39bD4Vf3GbvvR71ERk3yy9XC4mU7Jesm94/Ttc6Hwa8uMyhXvX6n7OMnNY8x716Dd/fDy9V6260mLhFLD42fQeG92y4NRjTkF9V/CKfZqw1GPil3yPeTn10ePix+HTMYvqZFtH5+lNWgasfx0dz5Q4p/BUqvl5FMQ357h0MSBmZa7+v79+//7+vXX+HjmozfcaL+u5f86jhI29vOLEUifkfD+IGl5X//CvrjD5zK6qXxe3MP+Z1gtXw+kAyS/LZH8ztKzMac1dL5Lff8VQo/einbMMcck18ut3PK4Z1e79Skh8EP8e31hnLBK41G+y+8rtbcPgT1mrWofkF+z2P8lnv+foBf3RwyhTIhP1Y98wo6xu/F/eVXJeGC4xz4Jd6Vzu9++a8+ZAIqwa83Jb/a6T2yP/z7tcU4vzYtdEeS2AnmX6blt8n/YHzxBfBL06LJjKWNXdLHz6bTy2PY315pFn7k8dNAB2TzaYpeJ7T75La1USyupT+z+/p1+P3rTUKevo3x89Nn4Psvxgd+p9Lk/HoRv7su55kXfFcGjXo153cC37//7ddkAgFkze2j63dnZ2fHW+c3LZwG3GE7Iifk14z4bb55zvRihB7PRW/TbHy4dnfpw1t8e9ZrwBKfPn4W8RMJ+frq1atfyXWMXvOo76L8s6vWGdvUMhW/7/AR+6kx704JotsYr4EX7Yb8wPzKvwG/3+jlLqzPra2QWzluyofT8msS4i313yzrV3Gf85MJ+f0VKs/2NUOPrzm6f4ViCM9weDwNvx4hJs2/a+EZLkYaPMF3XsUDzs8hzm+U3x/MPSW2IBljF0e4LU3FD4bOChSAGGB2aXh5s3nw0kE9Ozg4wIhIAxYLWbtUxTuijd00PeX+22bR79Wr/7h4vwcpd51OjwM8kqbgR29/cN8krwXu+57y+x3vNyLV8BlOjwe+Mvdk/Pm8NDm/5ShfJlSH8jMh/P3n1av3v9ItBripKsYqrjL/5eX3ifmdE+IGqWhKEWIL8MWsTCRcjnB8veA7A70f3lhmS/BcVTa67Xa3vk75RZ94E8fHLQ9DFCdZ5r+/mozfGZRCipgRFMZUmTTqeVKRJ1SFEGO93nUzepPZGHEFKlkWEpItYoezBgG/PbqQe9yTJKzSInplV8nbTJbihW3Cw1YMz0jRdOSKgjMTP0IqJxbwEyaS3AB+HbxkijiKFXQmr7jOcILQ/TxtSWtoYuIDRY+49YifLUD116rhrb9yUql5HHwkay9v5yNBq2XWJD6EhWKpB2893BkinM53TOiKF5ybqYRuMyU/uonHteKdydvszqxZAKE1Fd/Od2EkpEb2ZxAV+J0fHe3c3Oycn5EIX1lJtMcapV5AP/1difvmOPJE6LaszMiv0JmCX5UdQH6gN7blZAOEZxr4di+tN0bEr0rKevypMEV4A/CiNukrWATEFZHByDwgWwhO5tQOjAbRAftT02LcMH7U+FJsgZtD+hEF/MBZ80bb90Wtoga+b2rtaNJ5je3tC8dnofW5qQ2iXAqQBLOt0hGwgRgRUyOhPClXGw3WFXt6fnh8QleAr+agqkMAYtAoZ/XFtrIAwu8r8G6NkO76EK0x24GclI2PRdzkScP+HKMHS9ssTmRKJB7/tpLtLiPg0bOroNxUY29kAsT0G8dn9/XGKpNgqip5ZIQmPDEf3Hk5kx++O+G7LHVHLViuB3Q914oOAc8oviq4tjw/NCJB+K5CAhPFqkI9fWxkZfY1PLqqrhuGodO7cwctymJDk9GElEx8uCEgRgv4Y2diidEifd0PIUD+hOOVh+FDfvQ46f/wnV746W6ZFjEO/bTwMBw8ZZBCmP2RipatBlqrp1g08ajmuPz6K3er6huFQQFQwyRgk2IWQDjU8MzTjOvm8/jghdkYI5hSsUnfoQUNG0PxcX59b+QNQr2iVGVfh5Mumg5x+JFYgQeze7uMKcfW0Jkm5edYZkXwgVQKPorQJlCZZjiwbMZ8CU6hqcm6jznZoiCZAKdGB7EDBkjc9nB862v9fo/vU8JA52h6cNyyrJlRGnMZv6ux+JUbolZtiCK4XXU0Pz588hoNraGqmkBPH0oPZURCfjCe0NL5ibHg5xDTh9fDIZTBlsHtvcgavDpdAYqjoP4yNPZRfm7iTTTaOCE+N3QavOOGKYRo84gdMgj137ImZqvhEEUWgog1kl/cXKum4lJ5HssZnstlgSATqGpDFOhlKU5G9DOjI3ZIAztC93TL+F011lFSYJf2kcRk8fDQx/ipMX7B2xQeF7wQn1HFgGfIPJhgk9jZGvIzh5ZfJvLjP4zg1x/1OC+FpV46/PEUz+l/HckoYKB2KYf4NNYZMW/KrE8NHuctNqIQk59Z6YzGt74mRj3ibwxaJK5qWT604wuQyDGQFAoCP2cWyyAtad78FEEEVxf0buekPiiVZdrAtBuNSkWF8k8VM/BpYZRzScUIEk4BvmHfm4GpYEGBsHR+oQvkE3kcenT8RmL4xG448HCJBm6jGQK4MeQOV8T4A0av8POJ/G6Qnz1PfpWhh+vDyZpAZph8iSWIYAu6ScwCJLEKtUCd24pC/7rB+nr9pN1hJ2oseMivHSua7Q4GgQAQxBRA5BvVqqAXdKEqGgUE6BGbO3AZZ6LnyQ/dUh16uCKExbFVscLsAcZgE6tgyCr6rq9VqQUa3BrghdVxifXxW4+GvBo9wOCMuaThw6dqpkErB/jqCgCw0IianIJfJWtZIIzZjaGHK49M9n0KnIl4YtlTfMvnnRHzhgGlDBRVgTdZY5tcHz9mEuXgyNXApG2H6AVN010hTCGaggboB/UU43c+Ib/U2aCEhlcMdV2jpqXmxxBmWn6wFTAMs5GPisgyziuAO1s8AI4sVTL4dalJkOAE2IHFQ1GKYVa0oxYNQiswz4nxu8xNxk8Zyk7RRlT7E0rk6cMlIhqDJ4e9MbQyMBMDb8JoNC0/nL1H82OVth0kWJvlK1OM80N8BZvE+G1Nxg+XLyAm2G6SW15t6IXueAlvErV5MHdpxecrsc5ouBqjyXPgJ9A+BHE74qdhM7YQaxLyCP4qzu8M5//Grl/QZYbHt/kqxg9cByq/2BhQJ96c+K1TaxDZz5H/VqFQMsw4v0bBr4qFfJzfKc7/qUP52cE6DJQTgM8eejRzVh8/wYp1RrRF4ulz4XeiRHnPDPnZhqDKaiUR/4CY7kT84McS8Btakgn0NMNjg+aO+TvpELWj+Ieh23f9mP+aBriTGPCbIX+ghNAwqjz/QukHrfuOHrboE6weeMqP8SOmmi2aBCuqzSLd0LncuatTDvKvAvlD1w1bi/KHWSlEwwGoNpRp6xeqEz/IfHJU/2nEKYMJGhyf0yjAGLwRnlKadSaYv4JPHjUbNG8pfLhJVJx4jaoJSB90NKAEA5DyiHFPpvqvfwtNXiEmDNc1w5fZsNF3bYy6hhJVTBgAD3vXwcT6COVV+bbpRdUs1Mc+uJOoCzqrn2VqkAU/mEGw8I+rTaV+ficOT8BlR1Rsv6C7LriwrxKNerLAK/YyMYNrrOm45W5K5wlEISoera+RBpidaJoyNT9ePru8fJtYA9dfqtyBFcgg1Nxx+FutBn6shM/CiLvLZsT1Wbv5P1MnHMCViQiQGgb4sKvkG6IAg1EwBo8P39zpwt8gvy4f84CH8uSr+8EsNAy4g9nwYMZn/aTTbk/Z9G3I5g4MHqqpFs2/4EcmHD5YhRN7csoGBvjV3XACsIw1IMoknsAqwNj035QB93YVWkOeTabTEZShYulQ8F0+1eRNX1cNXn+uh8tvVpmo1PCQFlTTusrx4QLc7WeDaWRxa8DFHLFAARpYiTZEh6/mTD97lcYPkn64ZuARV9Qh91YrkKuqTrjioiyJ+VED5IuxcNCQNtAe9IZmutFimDNDWZ/CD6/kykegXLOqaQ3Vim0osm57IDGD1IgTJjurIsqChlV9uL/HDQevUyjt/htCfMeDwvdLeNHyefku59w+4ZVB0QK6G8zSOuF2ChtMJD99Bky9/4sarmFiA3mLLheGwh1YtzmLMqPQncK9BkFnrHD7BuKbxZfS7z+EzprcbRjhtEYu8twx4e1s0revBXuhZhmUp/PDS9GJktoiNqje4YovRbi/0U3ri013wsw0p5F1/zDctOkMmKBNV7Cnj7YLEu4sKA+aA9s9OVsdlnn/NXofHdwAHUYKO4i+tzsHNRd18oxgtPGP98acbtovVPb964K7xTquoljwT/FY6tKWy3e5/KgzoHAbZmHWzx12/8R2ZWAGT1uWsm9AdWFwPnIORdjw+3ee+FasuYqxnLbHZSTsQZtLHBp9/9g222vzP1heXIA6XUMXYUjanTHshfovEHZ9u4ZZwI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2" name="Picture 4" descr="http://cliparts.co/cliparts/6ip/oAE/6ipoAEaK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9912" y="3306607"/>
            <a:ext cx="807419" cy="482433"/>
          </a:xfrm>
          <a:prstGeom prst="rect">
            <a:avLst/>
          </a:prstGeom>
          <a:noFill/>
          <a:extLst>
            <a:ext uri="{909E8E84-426E-40DD-AFC4-6F175D3DCCD1}">
              <a14:hiddenFill xmlns:a14="http://schemas.microsoft.com/office/drawing/2010/main">
                <a:solidFill>
                  <a:srgbClr val="FFFFFF"/>
                </a:solidFill>
              </a14:hiddenFill>
            </a:ext>
          </a:extLst>
        </p:spPr>
      </p:pic>
      <p:sp>
        <p:nvSpPr>
          <p:cNvPr id="115" name="Oval 114"/>
          <p:cNvSpPr/>
          <p:nvPr/>
        </p:nvSpPr>
        <p:spPr>
          <a:xfrm>
            <a:off x="4788024"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5176989"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5580112"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5969077"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372200"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761165"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164288"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553253"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7913293"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8316416"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8705381" y="454977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4788024"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5176989"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5580112"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969077"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6372200"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6761165"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7164288"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7553253"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7913293"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8316416"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8705381" y="3573016"/>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p:cNvSpPr txBox="1"/>
          <p:nvPr/>
        </p:nvSpPr>
        <p:spPr>
          <a:xfrm>
            <a:off x="5508166" y="4581128"/>
            <a:ext cx="2448210" cy="369332"/>
          </a:xfrm>
          <a:prstGeom prst="rect">
            <a:avLst/>
          </a:prstGeom>
          <a:noFill/>
        </p:spPr>
        <p:txBody>
          <a:bodyPr wrap="square" rtlCol="0">
            <a:spAutoFit/>
          </a:bodyPr>
          <a:lstStyle/>
          <a:p>
            <a:pPr algn="ctr"/>
            <a:r>
              <a:rPr lang="en-GB" i="1" dirty="0" smtClean="0">
                <a:latin typeface="Tw Cen MT Condensed" panose="020B0606020104020203" pitchFamily="34" charset="0"/>
              </a:rPr>
              <a:t>THE FARM</a:t>
            </a:r>
            <a:endParaRPr lang="en-GB" i="1" dirty="0">
              <a:latin typeface="Tw Cen MT Condensed" panose="020B0606020104020203" pitchFamily="34" charset="0"/>
            </a:endParaRPr>
          </a:p>
        </p:txBody>
      </p:sp>
      <p:sp>
        <p:nvSpPr>
          <p:cNvPr id="7168" name="Rectangle 7167"/>
          <p:cNvSpPr/>
          <p:nvPr/>
        </p:nvSpPr>
        <p:spPr>
          <a:xfrm>
            <a:off x="6256923" y="3212976"/>
            <a:ext cx="835485" cy="369332"/>
          </a:xfrm>
          <a:prstGeom prst="rect">
            <a:avLst/>
          </a:prstGeom>
        </p:spPr>
        <p:txBody>
          <a:bodyPr wrap="none">
            <a:spAutoFit/>
          </a:bodyPr>
          <a:lstStyle/>
          <a:p>
            <a:pPr algn="ctr"/>
            <a:r>
              <a:rPr lang="en-GB" i="1" dirty="0">
                <a:latin typeface="Tw Cen MT Condensed" panose="020B0606020104020203" pitchFamily="34" charset="0"/>
              </a:rPr>
              <a:t>THE </a:t>
            </a:r>
            <a:r>
              <a:rPr lang="en-GB" i="1" dirty="0" smtClean="0">
                <a:latin typeface="Tw Cen MT Condensed" panose="020B0606020104020203" pitchFamily="34" charset="0"/>
              </a:rPr>
              <a:t>SHOP</a:t>
            </a:r>
            <a:endParaRPr lang="en-GB" i="1" dirty="0">
              <a:latin typeface="Tw Cen MT Condensed" panose="020B0606020104020203" pitchFamily="34" charset="0"/>
            </a:endParaRPr>
          </a:p>
        </p:txBody>
      </p:sp>
      <p:sp>
        <p:nvSpPr>
          <p:cNvPr id="139" name="Multiply 138"/>
          <p:cNvSpPr/>
          <p:nvPr/>
        </p:nvSpPr>
        <p:spPr>
          <a:xfrm>
            <a:off x="4946502" y="4653136"/>
            <a:ext cx="288032" cy="2520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Multiply 139"/>
          <p:cNvSpPr/>
          <p:nvPr/>
        </p:nvSpPr>
        <p:spPr>
          <a:xfrm>
            <a:off x="5868144" y="4653136"/>
            <a:ext cx="288032" cy="2520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Multiply 140"/>
          <p:cNvSpPr/>
          <p:nvPr/>
        </p:nvSpPr>
        <p:spPr>
          <a:xfrm>
            <a:off x="7380312" y="4653136"/>
            <a:ext cx="288032" cy="2520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Multiply 141"/>
          <p:cNvSpPr/>
          <p:nvPr/>
        </p:nvSpPr>
        <p:spPr>
          <a:xfrm>
            <a:off x="8316416" y="4653136"/>
            <a:ext cx="288032" cy="2520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Multiply 142"/>
          <p:cNvSpPr/>
          <p:nvPr/>
        </p:nvSpPr>
        <p:spPr>
          <a:xfrm>
            <a:off x="4932040" y="3248980"/>
            <a:ext cx="288032" cy="25202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Multiply 143"/>
          <p:cNvSpPr/>
          <p:nvPr/>
        </p:nvSpPr>
        <p:spPr>
          <a:xfrm>
            <a:off x="5796136" y="3248980"/>
            <a:ext cx="288032" cy="25202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Multiply 144"/>
          <p:cNvSpPr/>
          <p:nvPr/>
        </p:nvSpPr>
        <p:spPr>
          <a:xfrm>
            <a:off x="7308304" y="3248980"/>
            <a:ext cx="288032" cy="25202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Multiply 145"/>
          <p:cNvSpPr/>
          <p:nvPr/>
        </p:nvSpPr>
        <p:spPr>
          <a:xfrm>
            <a:off x="8316416" y="3248980"/>
            <a:ext cx="288032" cy="25202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Multiply 147"/>
          <p:cNvSpPr/>
          <p:nvPr/>
        </p:nvSpPr>
        <p:spPr>
          <a:xfrm>
            <a:off x="5148064"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2" name="Picture 6" descr="http://www.ikea.com/gb/en/images/products/gles-box-green__0162147_PE318501_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1" t="18639" r="3743" b="16919"/>
          <a:stretch/>
        </p:blipFill>
        <p:spPr bwMode="auto">
          <a:xfrm>
            <a:off x="5868144" y="4030420"/>
            <a:ext cx="272813" cy="190668"/>
          </a:xfrm>
          <a:prstGeom prst="rect">
            <a:avLst/>
          </a:prstGeom>
          <a:noFill/>
          <a:extLst>
            <a:ext uri="{909E8E84-426E-40DD-AFC4-6F175D3DCCD1}">
              <a14:hiddenFill xmlns:a14="http://schemas.microsoft.com/office/drawing/2010/main">
                <a:solidFill>
                  <a:srgbClr val="FFFFFF"/>
                </a:solidFill>
              </a14:hiddenFill>
            </a:ext>
          </a:extLst>
        </p:spPr>
      </p:pic>
      <p:sp>
        <p:nvSpPr>
          <p:cNvPr id="163" name="Multiply 162"/>
          <p:cNvSpPr/>
          <p:nvPr/>
        </p:nvSpPr>
        <p:spPr>
          <a:xfrm>
            <a:off x="5652120"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Multiply 163"/>
          <p:cNvSpPr/>
          <p:nvPr/>
        </p:nvSpPr>
        <p:spPr>
          <a:xfrm>
            <a:off x="6084168"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5" name="Picture 6" descr="http://www.ikea.com/gb/en/images/products/gles-box-green__0162147_PE318501_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1" t="18639" r="3743" b="16919"/>
          <a:stretch/>
        </p:blipFill>
        <p:spPr bwMode="auto">
          <a:xfrm>
            <a:off x="7308304" y="4030420"/>
            <a:ext cx="272813" cy="190668"/>
          </a:xfrm>
          <a:prstGeom prst="rect">
            <a:avLst/>
          </a:prstGeom>
          <a:noFill/>
          <a:extLst>
            <a:ext uri="{909E8E84-426E-40DD-AFC4-6F175D3DCCD1}">
              <a14:hiddenFill xmlns:a14="http://schemas.microsoft.com/office/drawing/2010/main">
                <a:solidFill>
                  <a:srgbClr val="FFFFFF"/>
                </a:solidFill>
              </a14:hiddenFill>
            </a:ext>
          </a:extLst>
        </p:spPr>
      </p:pic>
      <p:sp>
        <p:nvSpPr>
          <p:cNvPr id="166" name="Multiply 165"/>
          <p:cNvSpPr/>
          <p:nvPr/>
        </p:nvSpPr>
        <p:spPr>
          <a:xfrm>
            <a:off x="7092280"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Multiply 166"/>
          <p:cNvSpPr/>
          <p:nvPr/>
        </p:nvSpPr>
        <p:spPr>
          <a:xfrm>
            <a:off x="7524328"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8" name="Picture 6" descr="http://www.ikea.com/gb/en/images/products/gles-box-green__0162147_PE318501_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1" t="18639" r="3743" b="16919"/>
          <a:stretch/>
        </p:blipFill>
        <p:spPr bwMode="auto">
          <a:xfrm>
            <a:off x="8316416" y="4030420"/>
            <a:ext cx="272813" cy="190668"/>
          </a:xfrm>
          <a:prstGeom prst="rect">
            <a:avLst/>
          </a:prstGeom>
          <a:noFill/>
          <a:extLst>
            <a:ext uri="{909E8E84-426E-40DD-AFC4-6F175D3DCCD1}">
              <a14:hiddenFill xmlns:a14="http://schemas.microsoft.com/office/drawing/2010/main">
                <a:solidFill>
                  <a:srgbClr val="FFFFFF"/>
                </a:solidFill>
              </a14:hiddenFill>
            </a:ext>
          </a:extLst>
        </p:spPr>
      </p:pic>
      <p:sp>
        <p:nvSpPr>
          <p:cNvPr id="169" name="Multiply 168"/>
          <p:cNvSpPr/>
          <p:nvPr/>
        </p:nvSpPr>
        <p:spPr>
          <a:xfrm>
            <a:off x="8100392"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Multiply 169"/>
          <p:cNvSpPr/>
          <p:nvPr/>
        </p:nvSpPr>
        <p:spPr>
          <a:xfrm>
            <a:off x="8532440" y="400506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69" name="TextBox 7168"/>
          <p:cNvSpPr txBox="1"/>
          <p:nvPr/>
        </p:nvSpPr>
        <p:spPr>
          <a:xfrm>
            <a:off x="2622845" y="3791942"/>
            <a:ext cx="2021163" cy="1077218"/>
          </a:xfrm>
          <a:prstGeom prst="rect">
            <a:avLst/>
          </a:prstGeom>
          <a:noFill/>
        </p:spPr>
        <p:txBody>
          <a:bodyPr wrap="square" rtlCol="0">
            <a:spAutoFit/>
          </a:bodyPr>
          <a:lstStyle/>
          <a:p>
            <a:r>
              <a:rPr lang="en-GB" sz="1600" dirty="0" smtClean="0">
                <a:latin typeface="Tw Cen MT Condensed" panose="020B0606020104020203" pitchFamily="34" charset="0"/>
              </a:rPr>
              <a:t>Red throws the bean bags into the box (bring held by yellow) who carry the box and throw bean bags to blue!</a:t>
            </a:r>
            <a:endParaRPr lang="en-GB" sz="1600" dirty="0">
              <a:latin typeface="Tw Cen MT Condensed" panose="020B0606020104020203" pitchFamily="34" charset="0"/>
            </a:endParaRPr>
          </a:p>
        </p:txBody>
      </p:sp>
      <p:sp>
        <p:nvSpPr>
          <p:cNvPr id="150" name="TextBox 149"/>
          <p:cNvSpPr txBox="1">
            <a:spLocks noChangeArrowheads="1"/>
          </p:cNvSpPr>
          <p:nvPr/>
        </p:nvSpPr>
        <p:spPr bwMode="auto">
          <a:xfrm>
            <a:off x="179512" y="4941168"/>
            <a:ext cx="4464496"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Throwing for accuracy</a:t>
            </a:r>
          </a:p>
          <a:p>
            <a:pPr eaLnBrk="1" hangingPunct="1">
              <a:spcBef>
                <a:spcPct val="0"/>
              </a:spcBef>
              <a:buFontTx/>
              <a:buNone/>
            </a:pPr>
            <a:r>
              <a:rPr lang="en-GB" altLang="en-US" sz="1600" dirty="0" smtClean="0">
                <a:latin typeface="Tw Cen MT Condensed" panose="020B0606020104020203" pitchFamily="34" charset="0"/>
              </a:rPr>
              <a:t>When throwing for accuracy it is</a:t>
            </a:r>
          </a:p>
          <a:p>
            <a:pPr eaLnBrk="1" hangingPunct="1">
              <a:spcBef>
                <a:spcPct val="0"/>
              </a:spcBef>
              <a:buFontTx/>
              <a:buNone/>
            </a:pPr>
            <a:r>
              <a:rPr lang="en-GB" altLang="en-US" sz="1600" dirty="0" smtClean="0">
                <a:latin typeface="Tw Cen MT Condensed" panose="020B0606020104020203" pitchFamily="34" charset="0"/>
              </a:rPr>
              <a:t>best to throw under-arm, with a slight</a:t>
            </a:r>
          </a:p>
          <a:p>
            <a:pPr eaLnBrk="1" hangingPunct="1">
              <a:spcBef>
                <a:spcPct val="0"/>
              </a:spcBef>
              <a:buFontTx/>
              <a:buNone/>
            </a:pPr>
            <a:r>
              <a:rPr lang="en-GB" altLang="en-US" sz="1600" dirty="0">
                <a:latin typeface="Tw Cen MT Condensed" panose="020B0606020104020203" pitchFamily="34" charset="0"/>
              </a:rPr>
              <a:t>b</a:t>
            </a:r>
            <a:r>
              <a:rPr lang="en-GB" altLang="en-US" sz="1600" dirty="0" smtClean="0">
                <a:latin typeface="Tw Cen MT Condensed" panose="020B0606020104020203" pitchFamily="34" charset="0"/>
              </a:rPr>
              <a:t>end in the knee. On release the children</a:t>
            </a:r>
          </a:p>
          <a:p>
            <a:pPr eaLnBrk="1" hangingPunct="1">
              <a:spcBef>
                <a:spcPct val="0"/>
              </a:spcBef>
              <a:buFontTx/>
              <a:buNone/>
            </a:pPr>
            <a:r>
              <a:rPr lang="en-GB" altLang="en-US" sz="1600" dirty="0">
                <a:latin typeface="Tw Cen MT Condensed" panose="020B0606020104020203" pitchFamily="34" charset="0"/>
              </a:rPr>
              <a:t>s</a:t>
            </a:r>
            <a:r>
              <a:rPr lang="en-GB" altLang="en-US" sz="1600" dirty="0" smtClean="0">
                <a:latin typeface="Tw Cen MT Condensed" panose="020B0606020104020203" pitchFamily="34" charset="0"/>
              </a:rPr>
              <a:t>hould point their fingers at their target,</a:t>
            </a:r>
          </a:p>
          <a:p>
            <a:pPr eaLnBrk="1" hangingPunct="1">
              <a:spcBef>
                <a:spcPct val="0"/>
              </a:spcBef>
              <a:buFontTx/>
              <a:buNone/>
            </a:pPr>
            <a:r>
              <a:rPr lang="en-GB" altLang="en-US" sz="1600" dirty="0">
                <a:latin typeface="Tw Cen MT Condensed" panose="020B0606020104020203" pitchFamily="34" charset="0"/>
              </a:rPr>
              <a:t>m</a:t>
            </a:r>
            <a:r>
              <a:rPr lang="en-GB" altLang="en-US" sz="1600" dirty="0" smtClean="0">
                <a:latin typeface="Tw Cen MT Condensed" panose="020B0606020104020203" pitchFamily="34" charset="0"/>
              </a:rPr>
              <a:t>oving their arm in a steady motion </a:t>
            </a:r>
          </a:p>
        </p:txBody>
      </p:sp>
      <p:pic>
        <p:nvPicPr>
          <p:cNvPr id="151"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25143" t="50000" r="58026" b="30680"/>
          <a:stretch/>
        </p:blipFill>
        <p:spPr bwMode="auto">
          <a:xfrm>
            <a:off x="2879471" y="5373216"/>
            <a:ext cx="167287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TextBox 6"/>
          <p:cNvSpPr txBox="1">
            <a:spLocks noChangeArrowheads="1"/>
          </p:cNvSpPr>
          <p:nvPr/>
        </p:nvSpPr>
        <p:spPr bwMode="auto">
          <a:xfrm>
            <a:off x="4644008" y="4941168"/>
            <a:ext cx="4320480"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 (L.O.1):</a:t>
            </a:r>
          </a:p>
          <a:p>
            <a:pPr eaLnBrk="1" hangingPunct="1">
              <a:spcBef>
                <a:spcPct val="0"/>
              </a:spcBef>
              <a:buFontTx/>
              <a:buNone/>
            </a:pPr>
            <a:r>
              <a:rPr lang="en-GB" altLang="en-US" sz="1600" dirty="0" smtClean="0">
                <a:latin typeface="Tw Cen MT Condensed" panose="020B0606020104020203" pitchFamily="34" charset="0"/>
              </a:rPr>
              <a:t>When stopping/catching it is important</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hat the children place their hands close</a:t>
            </a:r>
          </a:p>
          <a:p>
            <a:pPr eaLnBrk="1" hangingPunct="1">
              <a:spcBef>
                <a:spcPct val="0"/>
              </a:spcBef>
              <a:buFontTx/>
              <a:buNone/>
            </a:pPr>
            <a:r>
              <a:rPr lang="en-GB" altLang="en-US" sz="1600" dirty="0" smtClean="0">
                <a:latin typeface="Tw Cen MT Condensed" panose="020B0606020104020203" pitchFamily="34" charset="0"/>
              </a:rPr>
              <a:t>Together. Fingers apart and outstretched,</a:t>
            </a:r>
          </a:p>
          <a:p>
            <a:pPr eaLnBrk="1" hangingPunct="1">
              <a:spcBef>
                <a:spcPct val="0"/>
              </a:spcBef>
              <a:buFontTx/>
              <a:buNone/>
            </a:pPr>
            <a:r>
              <a:rPr lang="en-GB" altLang="en-US" sz="1600" dirty="0">
                <a:latin typeface="Tw Cen MT Condensed" panose="020B0606020104020203" pitchFamily="34" charset="0"/>
              </a:rPr>
              <a:t>s</a:t>
            </a:r>
            <a:r>
              <a:rPr lang="en-GB" altLang="en-US" sz="1600" dirty="0" smtClean="0">
                <a:latin typeface="Tw Cen MT Condensed" panose="020B0606020104020203" pitchFamily="34" charset="0"/>
              </a:rPr>
              <a:t>oft hands.</a:t>
            </a:r>
          </a:p>
          <a:p>
            <a:pPr eaLnBrk="1" hangingPunct="1">
              <a:spcBef>
                <a:spcPct val="0"/>
              </a:spcBef>
              <a:buFontTx/>
              <a:buNone/>
            </a:pPr>
            <a:r>
              <a:rPr lang="en-GB" altLang="en-US" sz="1600" dirty="0" smtClean="0">
                <a:latin typeface="Tw Cen MT Condensed" panose="020B0606020104020203" pitchFamily="34" charset="0"/>
              </a:rPr>
              <a:t>When using larger balls (as an</a:t>
            </a:r>
          </a:p>
          <a:p>
            <a:pPr eaLnBrk="1" hangingPunct="1">
              <a:spcBef>
                <a:spcPct val="0"/>
              </a:spcBef>
              <a:buFontTx/>
              <a:buNone/>
            </a:pPr>
            <a:r>
              <a:rPr lang="en-GB" altLang="en-US" sz="1600" dirty="0" smtClean="0">
                <a:latin typeface="Tw Cen MT Condensed" panose="020B0606020104020203" pitchFamily="34" charset="0"/>
              </a:rPr>
              <a:t>Introduction) encourage children to keep hands close to their chest!</a:t>
            </a:r>
          </a:p>
        </p:txBody>
      </p:sp>
      <p:pic>
        <p:nvPicPr>
          <p:cNvPr id="153"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354" r="5341"/>
          <a:stretch/>
        </p:blipFill>
        <p:spPr bwMode="auto">
          <a:xfrm>
            <a:off x="7308428" y="5399931"/>
            <a:ext cx="158912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14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19590" y="116632"/>
            <a:ext cx="88000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roadsignsdirect.co.uk/sites/default/files/styles/width220/public/670-10_0.png?itok=SGJxC7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182" y="332656"/>
            <a:ext cx="6250162" cy="619334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555776" y="1484784"/>
            <a:ext cx="3960440" cy="40324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roadsignsdirect.co.uk/sites/default/files/styles/width220/public/670-10_0.png?itok=SGJxC7Yv"/>
          <p:cNvPicPr>
            <a:picLocks noChangeAspect="1" noChangeArrowheads="1"/>
          </p:cNvPicPr>
          <p:nvPr/>
        </p:nvPicPr>
        <p:blipFill rotWithShape="1">
          <a:blip r:embed="rId3">
            <a:extLst>
              <a:ext uri="{28A0092B-C50C-407E-A947-70E740481C1C}">
                <a14:useLocalDpi xmlns:a14="http://schemas.microsoft.com/office/drawing/2010/main" val="0"/>
              </a:ext>
            </a:extLst>
          </a:blip>
          <a:srcRect l="24565" t="29539" r="55301" b="29684"/>
          <a:stretch/>
        </p:blipFill>
        <p:spPr bwMode="auto">
          <a:xfrm>
            <a:off x="3889648" y="2060848"/>
            <a:ext cx="1258416" cy="25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1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628800"/>
            <a:ext cx="8229600" cy="1143000"/>
          </a:xfrm>
        </p:spPr>
        <p:txBody>
          <a:bodyPr>
            <a:normAutofit fontScale="90000"/>
          </a:bodyPr>
          <a:lstStyle/>
          <a:p>
            <a:r>
              <a:rPr lang="en-GB" dirty="0" smtClean="0">
                <a:latin typeface="Tw Cen MT Condensed" panose="020B0606020104020203" pitchFamily="34" charset="0"/>
              </a:rPr>
              <a:t>Stimulus page</a:t>
            </a:r>
            <a:br>
              <a:rPr lang="en-GB" dirty="0" smtClean="0">
                <a:latin typeface="Tw Cen MT Condensed" panose="020B0606020104020203" pitchFamily="34" charset="0"/>
              </a:rPr>
            </a:br>
            <a:r>
              <a:rPr lang="en-GB" dirty="0" smtClean="0">
                <a:latin typeface="Tw Cen MT Condensed" panose="020B0606020104020203" pitchFamily="34" charset="0"/>
              </a:rPr>
              <a:t>for the children</a:t>
            </a:r>
            <a:br>
              <a:rPr lang="en-GB" dirty="0" smtClean="0">
                <a:latin typeface="Tw Cen MT Condensed" panose="020B0606020104020203" pitchFamily="34" charset="0"/>
              </a:rPr>
            </a:br>
            <a:r>
              <a:rPr lang="en-GB" dirty="0">
                <a:latin typeface="Tw Cen MT Condensed" panose="020B0606020104020203" pitchFamily="34" charset="0"/>
              </a:rPr>
              <a:t/>
            </a:r>
            <a:br>
              <a:rPr lang="en-GB" dirty="0">
                <a:latin typeface="Tw Cen MT Condensed" panose="020B0606020104020203" pitchFamily="34" charset="0"/>
              </a:rPr>
            </a:br>
            <a:r>
              <a:rPr lang="en-GB" dirty="0" smtClean="0">
                <a:latin typeface="Tw Cen MT Condensed" panose="020B0606020104020203" pitchFamily="34" charset="0"/>
              </a:rPr>
              <a:t>(see overleaf)</a:t>
            </a:r>
            <a:endParaRPr lang="en-GB" dirty="0">
              <a:latin typeface="Tw Cen MT Condensed" panose="020B0606020104020203"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23" t="15353" r="30964" b="54829"/>
          <a:stretch/>
        </p:blipFill>
        <p:spPr bwMode="auto">
          <a:xfrm>
            <a:off x="3491880" y="4041199"/>
            <a:ext cx="2181340" cy="255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71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oadsignsdirect.co.uk/sites/default/files/styles/width220/public/670-10_0.png?itok=SGJxC7Y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182" y="332656"/>
            <a:ext cx="6250162" cy="6193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60" b="14578"/>
          <a:stretch/>
        </p:blipFill>
        <p:spPr bwMode="auto">
          <a:xfrm>
            <a:off x="19590" y="116632"/>
            <a:ext cx="88000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7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628800"/>
            <a:ext cx="8229600" cy="1143000"/>
          </a:xfrm>
        </p:spPr>
        <p:txBody>
          <a:bodyPr>
            <a:normAutofit fontScale="90000"/>
          </a:bodyPr>
          <a:lstStyle/>
          <a:p>
            <a:r>
              <a:rPr lang="en-GB" dirty="0" smtClean="0">
                <a:latin typeface="Tw Cen MT Condensed" panose="020B0606020104020203" pitchFamily="34" charset="0"/>
              </a:rPr>
              <a:t>Stimulus page</a:t>
            </a:r>
            <a:br>
              <a:rPr lang="en-GB" dirty="0" smtClean="0">
                <a:latin typeface="Tw Cen MT Condensed" panose="020B0606020104020203" pitchFamily="34" charset="0"/>
              </a:rPr>
            </a:br>
            <a:r>
              <a:rPr lang="en-GB" dirty="0" smtClean="0">
                <a:latin typeface="Tw Cen MT Condensed" panose="020B0606020104020203" pitchFamily="34" charset="0"/>
              </a:rPr>
              <a:t>for the children</a:t>
            </a:r>
            <a:br>
              <a:rPr lang="en-GB" dirty="0" smtClean="0">
                <a:latin typeface="Tw Cen MT Condensed" panose="020B0606020104020203" pitchFamily="34" charset="0"/>
              </a:rPr>
            </a:br>
            <a:r>
              <a:rPr lang="en-GB" dirty="0">
                <a:latin typeface="Tw Cen MT Condensed" panose="020B0606020104020203" pitchFamily="34" charset="0"/>
              </a:rPr>
              <a:t/>
            </a:r>
            <a:br>
              <a:rPr lang="en-GB" dirty="0">
                <a:latin typeface="Tw Cen MT Condensed" panose="020B0606020104020203" pitchFamily="34" charset="0"/>
              </a:rPr>
            </a:br>
            <a:r>
              <a:rPr lang="en-GB" dirty="0" smtClean="0">
                <a:latin typeface="Tw Cen MT Condensed" panose="020B0606020104020203" pitchFamily="34" charset="0"/>
              </a:rPr>
              <a:t>(see overleaf)</a:t>
            </a:r>
            <a:endParaRPr lang="en-GB" dirty="0">
              <a:latin typeface="Tw Cen MT Condensed" panose="020B0606020104020203"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23" t="15353" r="30964" b="54829"/>
          <a:stretch/>
        </p:blipFill>
        <p:spPr bwMode="auto">
          <a:xfrm>
            <a:off x="3491880" y="4041199"/>
            <a:ext cx="2181340" cy="255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96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19590" y="116632"/>
            <a:ext cx="88000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http://upload.wikimedia.org/wikipedia/commons/1/1d/Traffic_Sign_GR_-_KOK_2009_-_R-32_-_100_kph.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upload.wikimedia.org/wikipedia/commons/1/1d/Traffic_Sign_GR_-_KOK_2009_-_R-32_-_100_kph.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upload.wikimedia.org/wikipedia/commons/1/1d/Traffic_Sign_GR_-_KOK_2009_-_R-32_-_100_kph.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http://www.extremetech.com/wp-content/uploads/2015/03/Europe-speed-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552728" cy="638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2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628800"/>
            <a:ext cx="8229600" cy="1143000"/>
          </a:xfrm>
        </p:spPr>
        <p:txBody>
          <a:bodyPr>
            <a:normAutofit fontScale="90000"/>
          </a:bodyPr>
          <a:lstStyle/>
          <a:p>
            <a:r>
              <a:rPr lang="en-GB" dirty="0" smtClean="0">
                <a:latin typeface="Tw Cen MT Condensed" panose="020B0606020104020203" pitchFamily="34" charset="0"/>
              </a:rPr>
              <a:t>Stimulus page</a:t>
            </a:r>
            <a:br>
              <a:rPr lang="en-GB" dirty="0" smtClean="0">
                <a:latin typeface="Tw Cen MT Condensed" panose="020B0606020104020203" pitchFamily="34" charset="0"/>
              </a:rPr>
            </a:br>
            <a:r>
              <a:rPr lang="en-GB" dirty="0" smtClean="0">
                <a:latin typeface="Tw Cen MT Condensed" panose="020B0606020104020203" pitchFamily="34" charset="0"/>
              </a:rPr>
              <a:t>for the children</a:t>
            </a:r>
            <a:br>
              <a:rPr lang="en-GB" dirty="0" smtClean="0">
                <a:latin typeface="Tw Cen MT Condensed" panose="020B0606020104020203" pitchFamily="34" charset="0"/>
              </a:rPr>
            </a:br>
            <a:r>
              <a:rPr lang="en-GB" dirty="0">
                <a:latin typeface="Tw Cen MT Condensed" panose="020B0606020104020203" pitchFamily="34" charset="0"/>
              </a:rPr>
              <a:t/>
            </a:r>
            <a:br>
              <a:rPr lang="en-GB" dirty="0">
                <a:latin typeface="Tw Cen MT Condensed" panose="020B0606020104020203" pitchFamily="34" charset="0"/>
              </a:rPr>
            </a:br>
            <a:r>
              <a:rPr lang="en-GB" dirty="0" smtClean="0">
                <a:latin typeface="Tw Cen MT Condensed" panose="020B0606020104020203" pitchFamily="34" charset="0"/>
              </a:rPr>
              <a:t>(see overleaf)</a:t>
            </a:r>
            <a:endParaRPr lang="en-GB" dirty="0">
              <a:latin typeface="Tw Cen MT Condensed" panose="020B0606020104020203"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23" t="15353" r="30964" b="54829"/>
          <a:stretch/>
        </p:blipFill>
        <p:spPr bwMode="auto">
          <a:xfrm>
            <a:off x="3491880" y="4041199"/>
            <a:ext cx="2181340" cy="255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71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5" name="TextBox 4"/>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L1</a:t>
            </a:r>
            <a:endParaRPr lang="en-GB" sz="3600" dirty="0">
              <a:latin typeface="Tw Cen MT Condensed" panose="020B0606020104020203" pitchFamily="34" charset="0"/>
            </a:endParaRPr>
          </a:p>
        </p:txBody>
      </p:sp>
      <p:sp>
        <p:nvSpPr>
          <p:cNvPr id="6" name="TextBox 5"/>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markers</a:t>
            </a:r>
            <a:endParaRPr lang="en-GB" altLang="en-US" sz="1600" dirty="0">
              <a:latin typeface="Tw Cen MT Condensed" panose="020B0606020104020203" pitchFamily="34" charset="0"/>
            </a:endParaRPr>
          </a:p>
        </p:txBody>
      </p:sp>
      <p:sp>
        <p:nvSpPr>
          <p:cNvPr id="7"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6"/>
          <p:cNvSpPr txBox="1">
            <a:spLocks noChangeArrowheads="1"/>
          </p:cNvSpPr>
          <p:nvPr/>
        </p:nvSpPr>
        <p:spPr bwMode="auto">
          <a:xfrm>
            <a:off x="179388" y="4941168"/>
            <a:ext cx="4321175" cy="1846659"/>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 (L.O.1):</a:t>
            </a:r>
          </a:p>
          <a:p>
            <a:pPr eaLnBrk="1" hangingPunct="1">
              <a:spcBef>
                <a:spcPct val="0"/>
              </a:spcBef>
              <a:buFontTx/>
              <a:buNone/>
            </a:pPr>
            <a:r>
              <a:rPr lang="en-GB" altLang="en-US" sz="1600" i="1" dirty="0" smtClean="0">
                <a:latin typeface="Tw Cen MT Condensed" panose="020B0606020104020203" pitchFamily="34" charset="0"/>
              </a:rPr>
              <a:t>Running &amp; Stopping</a:t>
            </a:r>
          </a:p>
          <a:p>
            <a:pPr eaLnBrk="1" hangingPunct="1">
              <a:spcBef>
                <a:spcPct val="0"/>
              </a:spcBef>
              <a:buFontTx/>
              <a:buNone/>
            </a:pPr>
            <a:r>
              <a:rPr lang="en-GB" altLang="en-US" sz="1600" dirty="0" smtClean="0">
                <a:latin typeface="Tw Cen MT Condensed" panose="020B0606020104020203" pitchFamily="34" charset="0"/>
              </a:rPr>
              <a:t>Some children will not naturally run/stop</a:t>
            </a:r>
          </a:p>
          <a:p>
            <a:pPr eaLnBrk="1" hangingPunct="1">
              <a:spcBef>
                <a:spcPct val="0"/>
              </a:spcBef>
              <a:buFontTx/>
              <a:buNone/>
            </a:pPr>
            <a:r>
              <a:rPr lang="en-GB" altLang="en-US" sz="1600" dirty="0" smtClean="0">
                <a:latin typeface="Tw Cen MT Condensed" panose="020B0606020104020203" pitchFamily="34" charset="0"/>
              </a:rPr>
              <a:t>with a space in between their feet. If this is</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he case you could ask them to run with feet</a:t>
            </a:r>
          </a:p>
          <a:p>
            <a:pPr eaLnBrk="1" hangingPunct="1">
              <a:spcBef>
                <a:spcPct val="0"/>
              </a:spcBef>
              <a:buFontTx/>
              <a:buNone/>
            </a:pPr>
            <a:r>
              <a:rPr lang="en-GB" altLang="en-US" sz="1600" dirty="0" smtClean="0">
                <a:latin typeface="Tw Cen MT Condensed" panose="020B0606020104020203" pitchFamily="34" charset="0"/>
              </a:rPr>
              <a:t>Either side of the set point. Also children need</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o bend their knees to stop/jump! V.Important</a:t>
            </a:r>
            <a:r>
              <a:rPr lang="en-GB" altLang="en-US" sz="1600" dirty="0">
                <a:latin typeface="Tw Cen MT Condensed" panose="020B0606020104020203" pitchFamily="34" charset="0"/>
              </a:rPr>
              <a:t>!</a:t>
            </a:r>
            <a:endParaRPr lang="en-GB" altLang="en-US" sz="1600" dirty="0" smtClean="0">
              <a:latin typeface="Tw Cen MT Condensed" panose="020B0606020104020203"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276" y="5013176"/>
            <a:ext cx="9017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Multiply 19"/>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Multiply 20"/>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Multiply 22"/>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Multiply 23"/>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Multiply 24"/>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Multiply 25"/>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ight Arrow 26"/>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ight Arrow 27"/>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Down Arrow 28"/>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9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Down Arrow 96"/>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Down Arrow 97"/>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Down Arrow 98"/>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p:nvSpPr>
        <p:spPr>
          <a:xfrm>
            <a:off x="7380312" y="2740278"/>
            <a:ext cx="432048" cy="40069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7380312" y="3388350"/>
            <a:ext cx="432048" cy="4006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380312" y="4036422"/>
            <a:ext cx="432048" cy="40069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Donut 102"/>
          <p:cNvSpPr/>
          <p:nvPr/>
        </p:nvSpPr>
        <p:spPr>
          <a:xfrm>
            <a:off x="2915816" y="4451767"/>
            <a:ext cx="504056" cy="451638"/>
          </a:xfrm>
          <a:prstGeom prst="donut">
            <a:avLst>
              <a:gd name="adj" fmla="val 1044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TextBox 103"/>
          <p:cNvSpPr txBox="1"/>
          <p:nvPr/>
        </p:nvSpPr>
        <p:spPr>
          <a:xfrm>
            <a:off x="3491880" y="4399349"/>
            <a:ext cx="2448272" cy="584775"/>
          </a:xfrm>
          <a:prstGeom prst="rect">
            <a:avLst/>
          </a:prstGeom>
          <a:noFill/>
        </p:spPr>
        <p:txBody>
          <a:bodyPr wrap="square" rtlCol="0">
            <a:spAutoFit/>
          </a:bodyPr>
          <a:lstStyle/>
          <a:p>
            <a:r>
              <a:rPr lang="en-GB" sz="1600" dirty="0" smtClean="0">
                <a:latin typeface="Tw Cen MT Condensed" panose="020B0606020104020203" pitchFamily="34" charset="0"/>
              </a:rPr>
              <a:t>= Roundabouts, children run around </a:t>
            </a:r>
          </a:p>
          <a:p>
            <a:r>
              <a:rPr lang="en-GB" sz="1600" dirty="0">
                <a:latin typeface="Tw Cen MT Condensed" panose="020B0606020104020203" pitchFamily="34" charset="0"/>
              </a:rPr>
              <a:t> </a:t>
            </a:r>
            <a:r>
              <a:rPr lang="en-GB" sz="1600" dirty="0" smtClean="0">
                <a:latin typeface="Tw Cen MT Condensed" panose="020B0606020104020203" pitchFamily="34" charset="0"/>
              </a:rPr>
              <a:t>    (Plastic hoops)</a:t>
            </a:r>
            <a:endParaRPr lang="en-GB" sz="1600" dirty="0">
              <a:latin typeface="Tw Cen MT Condensed" panose="020B0606020104020203" pitchFamily="34" charset="0"/>
            </a:endParaRPr>
          </a:p>
        </p:txBody>
      </p:sp>
      <p:sp>
        <p:nvSpPr>
          <p:cNvPr id="105" name="Oval 104"/>
          <p:cNvSpPr/>
          <p:nvPr/>
        </p:nvSpPr>
        <p:spPr>
          <a:xfrm>
            <a:off x="6012160" y="4604102"/>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6300192" y="4399349"/>
            <a:ext cx="2448272" cy="584775"/>
          </a:xfrm>
          <a:prstGeom prst="rect">
            <a:avLst/>
          </a:prstGeom>
          <a:noFill/>
        </p:spPr>
        <p:txBody>
          <a:bodyPr wrap="square" rtlCol="0">
            <a:spAutoFit/>
          </a:bodyPr>
          <a:lstStyle/>
          <a:p>
            <a:r>
              <a:rPr lang="en-GB" sz="1600" dirty="0" smtClean="0">
                <a:latin typeface="Tw Cen MT Condensed" panose="020B0606020104020203" pitchFamily="34" charset="0"/>
              </a:rPr>
              <a:t>= Grey cones become Speed bumps</a:t>
            </a:r>
          </a:p>
          <a:p>
            <a:r>
              <a:rPr lang="en-GB" sz="1600" dirty="0" smtClean="0">
                <a:latin typeface="Tw Cen MT Condensed" panose="020B0606020104020203" pitchFamily="34" charset="0"/>
              </a:rPr>
              <a:t>Children jump over. 2 feet to 2 feet</a:t>
            </a:r>
          </a:p>
        </p:txBody>
      </p:sp>
      <p:sp>
        <p:nvSpPr>
          <p:cNvPr id="107" name="Donut 106"/>
          <p:cNvSpPr/>
          <p:nvPr/>
        </p:nvSpPr>
        <p:spPr>
          <a:xfrm>
            <a:off x="3923928" y="3366358"/>
            <a:ext cx="381818" cy="384919"/>
          </a:xfrm>
          <a:prstGeom prst="donut">
            <a:avLst>
              <a:gd name="adj" fmla="val 1044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8" name="Donut 107"/>
          <p:cNvSpPr/>
          <p:nvPr/>
        </p:nvSpPr>
        <p:spPr>
          <a:xfrm>
            <a:off x="5774358" y="3942422"/>
            <a:ext cx="381818" cy="384919"/>
          </a:xfrm>
          <a:prstGeom prst="donut">
            <a:avLst>
              <a:gd name="adj" fmla="val 1044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Donut 108"/>
          <p:cNvSpPr/>
          <p:nvPr/>
        </p:nvSpPr>
        <p:spPr>
          <a:xfrm>
            <a:off x="6206406" y="2900065"/>
            <a:ext cx="381818" cy="384919"/>
          </a:xfrm>
          <a:prstGeom prst="donut">
            <a:avLst>
              <a:gd name="adj" fmla="val 1044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0" name="Oval 109"/>
          <p:cNvSpPr/>
          <p:nvPr/>
        </p:nvSpPr>
        <p:spPr>
          <a:xfrm>
            <a:off x="5148064" y="4037347"/>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84168" y="3461283"/>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808364" y="3967301"/>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888484" y="3247221"/>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2987824" y="3317267"/>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3779912" y="3031197"/>
            <a:ext cx="115564" cy="1459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6" name="Straight Connector 115"/>
          <p:cNvCxnSpPr/>
          <p:nvPr/>
        </p:nvCxnSpPr>
        <p:spPr>
          <a:xfrm>
            <a:off x="6935885" y="2724982"/>
            <a:ext cx="12379" cy="1712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089216"/>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597" y="3542212"/>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733" y="4089216"/>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369136"/>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Freeform 120"/>
          <p:cNvSpPr/>
          <p:nvPr/>
        </p:nvSpPr>
        <p:spPr>
          <a:xfrm>
            <a:off x="5656217" y="3834106"/>
            <a:ext cx="600892" cy="448489"/>
          </a:xfrm>
          <a:custGeom>
            <a:avLst/>
            <a:gdLst>
              <a:gd name="connsiteX0" fmla="*/ 600892 w 600892"/>
              <a:gd name="connsiteY0" fmla="*/ 187232 h 448489"/>
              <a:gd name="connsiteX1" fmla="*/ 561703 w 600892"/>
              <a:gd name="connsiteY1" fmla="*/ 121917 h 448489"/>
              <a:gd name="connsiteX2" fmla="*/ 444137 w 600892"/>
              <a:gd name="connsiteY2" fmla="*/ 69666 h 448489"/>
              <a:gd name="connsiteX3" fmla="*/ 404949 w 600892"/>
              <a:gd name="connsiteY3" fmla="*/ 56603 h 448489"/>
              <a:gd name="connsiteX4" fmla="*/ 365760 w 600892"/>
              <a:gd name="connsiteY4" fmla="*/ 43540 h 448489"/>
              <a:gd name="connsiteX5" fmla="*/ 326572 w 600892"/>
              <a:gd name="connsiteY5" fmla="*/ 17414 h 448489"/>
              <a:gd name="connsiteX6" fmla="*/ 78377 w 600892"/>
              <a:gd name="connsiteY6" fmla="*/ 17414 h 448489"/>
              <a:gd name="connsiteX7" fmla="*/ 26126 w 600892"/>
              <a:gd name="connsiteY7" fmla="*/ 134980 h 448489"/>
              <a:gd name="connsiteX8" fmla="*/ 13063 w 600892"/>
              <a:gd name="connsiteY8" fmla="*/ 174169 h 448489"/>
              <a:gd name="connsiteX9" fmla="*/ 0 w 600892"/>
              <a:gd name="connsiteY9" fmla="*/ 213357 h 448489"/>
              <a:gd name="connsiteX10" fmla="*/ 13063 w 600892"/>
              <a:gd name="connsiteY10" fmla="*/ 291734 h 448489"/>
              <a:gd name="connsiteX11" fmla="*/ 26126 w 600892"/>
              <a:gd name="connsiteY11" fmla="*/ 330923 h 448489"/>
              <a:gd name="connsiteX12" fmla="*/ 39189 w 600892"/>
              <a:gd name="connsiteY12" fmla="*/ 409300 h 448489"/>
              <a:gd name="connsiteX13" fmla="*/ 65314 w 600892"/>
              <a:gd name="connsiteY13" fmla="*/ 448489 h 44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0892" h="448489">
                <a:moveTo>
                  <a:pt x="600892" y="187232"/>
                </a:moveTo>
                <a:cubicBezTo>
                  <a:pt x="587829" y="165460"/>
                  <a:pt x="578227" y="141194"/>
                  <a:pt x="561703" y="121917"/>
                </a:cubicBezTo>
                <a:cubicBezTo>
                  <a:pt x="536863" y="92938"/>
                  <a:pt x="472043" y="78968"/>
                  <a:pt x="444137" y="69666"/>
                </a:cubicBezTo>
                <a:lnTo>
                  <a:pt x="404949" y="56603"/>
                </a:lnTo>
                <a:lnTo>
                  <a:pt x="365760" y="43540"/>
                </a:lnTo>
                <a:cubicBezTo>
                  <a:pt x="352697" y="34831"/>
                  <a:pt x="340614" y="24435"/>
                  <a:pt x="326572" y="17414"/>
                </a:cubicBezTo>
                <a:cubicBezTo>
                  <a:pt x="252397" y="-19673"/>
                  <a:pt x="142768" y="13390"/>
                  <a:pt x="78377" y="17414"/>
                </a:cubicBezTo>
                <a:cubicBezTo>
                  <a:pt x="36977" y="79517"/>
                  <a:pt x="57216" y="41709"/>
                  <a:pt x="26126" y="134980"/>
                </a:cubicBezTo>
                <a:lnTo>
                  <a:pt x="13063" y="174169"/>
                </a:lnTo>
                <a:lnTo>
                  <a:pt x="0" y="213357"/>
                </a:lnTo>
                <a:cubicBezTo>
                  <a:pt x="4354" y="239483"/>
                  <a:pt x="7317" y="265879"/>
                  <a:pt x="13063" y="291734"/>
                </a:cubicBezTo>
                <a:cubicBezTo>
                  <a:pt x="16050" y="305176"/>
                  <a:pt x="23139" y="317481"/>
                  <a:pt x="26126" y="330923"/>
                </a:cubicBezTo>
                <a:cubicBezTo>
                  <a:pt x="31872" y="356778"/>
                  <a:pt x="30814" y="384173"/>
                  <a:pt x="39189" y="409300"/>
                </a:cubicBezTo>
                <a:cubicBezTo>
                  <a:pt x="44154" y="424194"/>
                  <a:pt x="65314" y="448489"/>
                  <a:pt x="65314" y="4484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p:cNvSpPr/>
          <p:nvPr/>
        </p:nvSpPr>
        <p:spPr>
          <a:xfrm>
            <a:off x="3840480" y="3133063"/>
            <a:ext cx="888274" cy="770709"/>
          </a:xfrm>
          <a:custGeom>
            <a:avLst/>
            <a:gdLst>
              <a:gd name="connsiteX0" fmla="*/ 0 w 888274"/>
              <a:gd name="connsiteY0" fmla="*/ 509452 h 770709"/>
              <a:gd name="connsiteX1" fmla="*/ 13063 w 888274"/>
              <a:gd name="connsiteY1" fmla="*/ 600892 h 770709"/>
              <a:gd name="connsiteX2" fmla="*/ 91440 w 888274"/>
              <a:gd name="connsiteY2" fmla="*/ 640080 h 770709"/>
              <a:gd name="connsiteX3" fmla="*/ 130629 w 888274"/>
              <a:gd name="connsiteY3" fmla="*/ 666206 h 770709"/>
              <a:gd name="connsiteX4" fmla="*/ 169817 w 888274"/>
              <a:gd name="connsiteY4" fmla="*/ 679269 h 770709"/>
              <a:gd name="connsiteX5" fmla="*/ 248194 w 888274"/>
              <a:gd name="connsiteY5" fmla="*/ 731520 h 770709"/>
              <a:gd name="connsiteX6" fmla="*/ 287383 w 888274"/>
              <a:gd name="connsiteY6" fmla="*/ 757646 h 770709"/>
              <a:gd name="connsiteX7" fmla="*/ 326571 w 888274"/>
              <a:gd name="connsiteY7" fmla="*/ 770709 h 770709"/>
              <a:gd name="connsiteX8" fmla="*/ 496389 w 888274"/>
              <a:gd name="connsiteY8" fmla="*/ 757646 h 770709"/>
              <a:gd name="connsiteX9" fmla="*/ 522514 w 888274"/>
              <a:gd name="connsiteY9" fmla="*/ 718457 h 770709"/>
              <a:gd name="connsiteX10" fmla="*/ 548640 w 888274"/>
              <a:gd name="connsiteY10" fmla="*/ 640080 h 770709"/>
              <a:gd name="connsiteX11" fmla="*/ 561703 w 888274"/>
              <a:gd name="connsiteY11" fmla="*/ 600892 h 770709"/>
              <a:gd name="connsiteX12" fmla="*/ 574766 w 888274"/>
              <a:gd name="connsiteY12" fmla="*/ 561703 h 770709"/>
              <a:gd name="connsiteX13" fmla="*/ 587829 w 888274"/>
              <a:gd name="connsiteY13" fmla="*/ 522515 h 770709"/>
              <a:gd name="connsiteX14" fmla="*/ 600891 w 888274"/>
              <a:gd name="connsiteY14" fmla="*/ 182880 h 770709"/>
              <a:gd name="connsiteX15" fmla="*/ 613954 w 888274"/>
              <a:gd name="connsiteY15" fmla="*/ 143692 h 770709"/>
              <a:gd name="connsiteX16" fmla="*/ 653143 w 888274"/>
              <a:gd name="connsiteY16" fmla="*/ 130629 h 770709"/>
              <a:gd name="connsiteX17" fmla="*/ 757646 w 888274"/>
              <a:gd name="connsiteY17" fmla="*/ 39189 h 770709"/>
              <a:gd name="connsiteX18" fmla="*/ 796834 w 888274"/>
              <a:gd name="connsiteY18" fmla="*/ 13063 h 770709"/>
              <a:gd name="connsiteX19" fmla="*/ 888274 w 888274"/>
              <a:gd name="connsiteY19" fmla="*/ 0 h 7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274" h="770709">
                <a:moveTo>
                  <a:pt x="0" y="509452"/>
                </a:moveTo>
                <a:cubicBezTo>
                  <a:pt x="4354" y="539932"/>
                  <a:pt x="558" y="572756"/>
                  <a:pt x="13063" y="600892"/>
                </a:cubicBezTo>
                <a:cubicBezTo>
                  <a:pt x="23759" y="624957"/>
                  <a:pt x="72396" y="630558"/>
                  <a:pt x="91440" y="640080"/>
                </a:cubicBezTo>
                <a:cubicBezTo>
                  <a:pt x="105482" y="647101"/>
                  <a:pt x="116587" y="659185"/>
                  <a:pt x="130629" y="666206"/>
                </a:cubicBezTo>
                <a:cubicBezTo>
                  <a:pt x="142945" y="672364"/>
                  <a:pt x="157780" y="672582"/>
                  <a:pt x="169817" y="679269"/>
                </a:cubicBezTo>
                <a:cubicBezTo>
                  <a:pt x="197265" y="694518"/>
                  <a:pt x="222068" y="714103"/>
                  <a:pt x="248194" y="731520"/>
                </a:cubicBezTo>
                <a:cubicBezTo>
                  <a:pt x="261257" y="740229"/>
                  <a:pt x="272489" y="752681"/>
                  <a:pt x="287383" y="757646"/>
                </a:cubicBezTo>
                <a:lnTo>
                  <a:pt x="326571" y="770709"/>
                </a:lnTo>
                <a:cubicBezTo>
                  <a:pt x="383177" y="766355"/>
                  <a:pt x="441533" y="772274"/>
                  <a:pt x="496389" y="757646"/>
                </a:cubicBezTo>
                <a:cubicBezTo>
                  <a:pt x="511558" y="753601"/>
                  <a:pt x="516138" y="732803"/>
                  <a:pt x="522514" y="718457"/>
                </a:cubicBezTo>
                <a:cubicBezTo>
                  <a:pt x="533699" y="693292"/>
                  <a:pt x="539931" y="666206"/>
                  <a:pt x="548640" y="640080"/>
                </a:cubicBezTo>
                <a:lnTo>
                  <a:pt x="561703" y="600892"/>
                </a:lnTo>
                <a:lnTo>
                  <a:pt x="574766" y="561703"/>
                </a:lnTo>
                <a:lnTo>
                  <a:pt x="587829" y="522515"/>
                </a:lnTo>
                <a:cubicBezTo>
                  <a:pt x="592183" y="409303"/>
                  <a:pt x="593096" y="295907"/>
                  <a:pt x="600891" y="182880"/>
                </a:cubicBezTo>
                <a:cubicBezTo>
                  <a:pt x="601838" y="169143"/>
                  <a:pt x="604218" y="153428"/>
                  <a:pt x="613954" y="143692"/>
                </a:cubicBezTo>
                <a:cubicBezTo>
                  <a:pt x="623691" y="133956"/>
                  <a:pt x="640080" y="134983"/>
                  <a:pt x="653143" y="130629"/>
                </a:cubicBezTo>
                <a:cubicBezTo>
                  <a:pt x="696686" y="65314"/>
                  <a:pt x="666205" y="100150"/>
                  <a:pt x="757646" y="39189"/>
                </a:cubicBezTo>
                <a:cubicBezTo>
                  <a:pt x="770709" y="30480"/>
                  <a:pt x="781292" y="15283"/>
                  <a:pt x="796834" y="13063"/>
                </a:cubicBezTo>
                <a:lnTo>
                  <a:pt x="888274"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2926080" y="3564138"/>
            <a:ext cx="235131" cy="496388"/>
          </a:xfrm>
          <a:custGeom>
            <a:avLst/>
            <a:gdLst>
              <a:gd name="connsiteX0" fmla="*/ 235131 w 235131"/>
              <a:gd name="connsiteY0" fmla="*/ 496388 h 496388"/>
              <a:gd name="connsiteX1" fmla="*/ 169817 w 235131"/>
              <a:gd name="connsiteY1" fmla="*/ 483325 h 496388"/>
              <a:gd name="connsiteX2" fmla="*/ 143691 w 235131"/>
              <a:gd name="connsiteY2" fmla="*/ 404948 h 496388"/>
              <a:gd name="connsiteX3" fmla="*/ 117566 w 235131"/>
              <a:gd name="connsiteY3" fmla="*/ 365760 h 496388"/>
              <a:gd name="connsiteX4" fmla="*/ 104503 w 235131"/>
              <a:gd name="connsiteY4" fmla="*/ 326571 h 496388"/>
              <a:gd name="connsiteX5" fmla="*/ 65314 w 235131"/>
              <a:gd name="connsiteY5" fmla="*/ 300445 h 496388"/>
              <a:gd name="connsiteX6" fmla="*/ 0 w 235131"/>
              <a:gd name="connsiteY6" fmla="*/ 182880 h 496388"/>
              <a:gd name="connsiteX7" fmla="*/ 13063 w 235131"/>
              <a:gd name="connsiteY7" fmla="*/ 39188 h 496388"/>
              <a:gd name="connsiteX8" fmla="*/ 52251 w 235131"/>
              <a:gd name="connsiteY8" fmla="*/ 26125 h 496388"/>
              <a:gd name="connsiteX9" fmla="*/ 65314 w 235131"/>
              <a:gd name="connsiteY9" fmla="*/ 0 h 49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131" h="496388">
                <a:moveTo>
                  <a:pt x="235131" y="496388"/>
                </a:moveTo>
                <a:cubicBezTo>
                  <a:pt x="213360" y="492034"/>
                  <a:pt x="185517" y="499025"/>
                  <a:pt x="169817" y="483325"/>
                </a:cubicBezTo>
                <a:cubicBezTo>
                  <a:pt x="150344" y="463852"/>
                  <a:pt x="158967" y="427862"/>
                  <a:pt x="143691" y="404948"/>
                </a:cubicBezTo>
                <a:cubicBezTo>
                  <a:pt x="134983" y="391885"/>
                  <a:pt x="124587" y="379802"/>
                  <a:pt x="117566" y="365760"/>
                </a:cubicBezTo>
                <a:cubicBezTo>
                  <a:pt x="111408" y="353444"/>
                  <a:pt x="113105" y="337323"/>
                  <a:pt x="104503" y="326571"/>
                </a:cubicBezTo>
                <a:cubicBezTo>
                  <a:pt x="94695" y="314312"/>
                  <a:pt x="78377" y="309154"/>
                  <a:pt x="65314" y="300445"/>
                </a:cubicBezTo>
                <a:cubicBezTo>
                  <a:pt x="5425" y="210611"/>
                  <a:pt x="22992" y="251856"/>
                  <a:pt x="0" y="182880"/>
                </a:cubicBezTo>
                <a:cubicBezTo>
                  <a:pt x="4354" y="134983"/>
                  <a:pt x="-2146" y="84815"/>
                  <a:pt x="13063" y="39188"/>
                </a:cubicBezTo>
                <a:cubicBezTo>
                  <a:pt x="17417" y="26125"/>
                  <a:pt x="41236" y="34387"/>
                  <a:pt x="52251" y="26125"/>
                </a:cubicBezTo>
                <a:cubicBezTo>
                  <a:pt x="60040" y="20283"/>
                  <a:pt x="60960" y="8708"/>
                  <a:pt x="6531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4" name="Straight Arrow Connector 123"/>
          <p:cNvCxnSpPr/>
          <p:nvPr/>
        </p:nvCxnSpPr>
        <p:spPr>
          <a:xfrm flipV="1">
            <a:off x="5220072" y="3071847"/>
            <a:ext cx="864096" cy="446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Freeform 124"/>
          <p:cNvSpPr/>
          <p:nvPr/>
        </p:nvSpPr>
        <p:spPr>
          <a:xfrm>
            <a:off x="2886891" y="3564138"/>
            <a:ext cx="120125" cy="104502"/>
          </a:xfrm>
          <a:custGeom>
            <a:avLst/>
            <a:gdLst>
              <a:gd name="connsiteX0" fmla="*/ 0 w 120125"/>
              <a:gd name="connsiteY0" fmla="*/ 0 h 104502"/>
              <a:gd name="connsiteX1" fmla="*/ 117566 w 120125"/>
              <a:gd name="connsiteY1" fmla="*/ 104502 h 104502"/>
            </a:gdLst>
            <a:ahLst/>
            <a:cxnLst>
              <a:cxn ang="0">
                <a:pos x="connsiteX0" y="connsiteY0"/>
              </a:cxn>
              <a:cxn ang="0">
                <a:pos x="connsiteX1" y="connsiteY1"/>
              </a:cxn>
            </a:cxnLst>
            <a:rect l="l" t="t" r="r" b="b"/>
            <a:pathLst>
              <a:path w="120125" h="104502">
                <a:moveTo>
                  <a:pt x="0" y="0"/>
                </a:moveTo>
                <a:cubicBezTo>
                  <a:pt x="147860" y="16428"/>
                  <a:pt x="117566" y="-26368"/>
                  <a:pt x="117566" y="10450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4637314" y="3041623"/>
            <a:ext cx="91894" cy="209006"/>
          </a:xfrm>
          <a:custGeom>
            <a:avLst/>
            <a:gdLst>
              <a:gd name="connsiteX0" fmla="*/ 0 w 91894"/>
              <a:gd name="connsiteY0" fmla="*/ 0 h 209006"/>
              <a:gd name="connsiteX1" fmla="*/ 91440 w 91894"/>
              <a:gd name="connsiteY1" fmla="*/ 91440 h 209006"/>
              <a:gd name="connsiteX2" fmla="*/ 78377 w 91894"/>
              <a:gd name="connsiteY2" fmla="*/ 156755 h 209006"/>
              <a:gd name="connsiteX3" fmla="*/ 52252 w 91894"/>
              <a:gd name="connsiteY3" fmla="*/ 209006 h 209006"/>
            </a:gdLst>
            <a:ahLst/>
            <a:cxnLst>
              <a:cxn ang="0">
                <a:pos x="connsiteX0" y="connsiteY0"/>
              </a:cxn>
              <a:cxn ang="0">
                <a:pos x="connsiteX1" y="connsiteY1"/>
              </a:cxn>
              <a:cxn ang="0">
                <a:pos x="connsiteX2" y="connsiteY2"/>
              </a:cxn>
              <a:cxn ang="0">
                <a:pos x="connsiteX3" y="connsiteY3"/>
              </a:cxn>
            </a:cxnLst>
            <a:rect l="l" t="t" r="r" b="b"/>
            <a:pathLst>
              <a:path w="91894" h="209006">
                <a:moveTo>
                  <a:pt x="0" y="0"/>
                </a:moveTo>
                <a:cubicBezTo>
                  <a:pt x="10892" y="8713"/>
                  <a:pt x="87397" y="59091"/>
                  <a:pt x="91440" y="91440"/>
                </a:cubicBezTo>
                <a:cubicBezTo>
                  <a:pt x="94194" y="113471"/>
                  <a:pt x="83762" y="135215"/>
                  <a:pt x="78377" y="156755"/>
                </a:cubicBezTo>
                <a:cubicBezTo>
                  <a:pt x="68370" y="196782"/>
                  <a:pt x="72814" y="188444"/>
                  <a:pt x="52252" y="20900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603966" y="4217280"/>
            <a:ext cx="148272" cy="106231"/>
          </a:xfrm>
          <a:custGeom>
            <a:avLst/>
            <a:gdLst>
              <a:gd name="connsiteX0" fmla="*/ 0 w 148272"/>
              <a:gd name="connsiteY0" fmla="*/ 39189 h 106231"/>
              <a:gd name="connsiteX1" fmla="*/ 65314 w 148272"/>
              <a:gd name="connsiteY1" fmla="*/ 78378 h 106231"/>
              <a:gd name="connsiteX2" fmla="*/ 143691 w 148272"/>
              <a:gd name="connsiteY2" fmla="*/ 0 h 106231"/>
            </a:gdLst>
            <a:ahLst/>
            <a:cxnLst>
              <a:cxn ang="0">
                <a:pos x="connsiteX0" y="connsiteY0"/>
              </a:cxn>
              <a:cxn ang="0">
                <a:pos x="connsiteX1" y="connsiteY1"/>
              </a:cxn>
              <a:cxn ang="0">
                <a:pos x="connsiteX2" y="connsiteY2"/>
              </a:cxn>
            </a:cxnLst>
            <a:rect l="l" t="t" r="r" b="b"/>
            <a:pathLst>
              <a:path w="148272" h="106231">
                <a:moveTo>
                  <a:pt x="0" y="39189"/>
                </a:moveTo>
                <a:cubicBezTo>
                  <a:pt x="21771" y="52252"/>
                  <a:pt x="42200" y="67872"/>
                  <a:pt x="65314" y="78378"/>
                </a:cubicBezTo>
                <a:cubicBezTo>
                  <a:pt x="176738" y="129025"/>
                  <a:pt x="143691" y="114957"/>
                  <a:pt x="14369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 name="Picture 2" descr="Police Offic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8594" y="3402826"/>
            <a:ext cx="407291" cy="924515"/>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7998618" y="2754794"/>
            <a:ext cx="1181894" cy="1754326"/>
          </a:xfrm>
          <a:prstGeom prst="rect">
            <a:avLst/>
          </a:prstGeom>
          <a:noFill/>
        </p:spPr>
        <p:txBody>
          <a:bodyPr wrap="square" rtlCol="0">
            <a:spAutoFit/>
          </a:bodyPr>
          <a:lstStyle/>
          <a:p>
            <a:r>
              <a:rPr lang="en-GB" dirty="0" smtClean="0">
                <a:latin typeface="Tw Cen MT Condensed Extra Bold" panose="020B0803020202020204" pitchFamily="34" charset="0"/>
              </a:rPr>
              <a:t>= Go!</a:t>
            </a:r>
          </a:p>
          <a:p>
            <a:endParaRPr lang="en-GB" dirty="0" smtClean="0">
              <a:latin typeface="Tw Cen MT Condensed Extra Bold" panose="020B0803020202020204" pitchFamily="34" charset="0"/>
            </a:endParaRPr>
          </a:p>
          <a:p>
            <a:r>
              <a:rPr lang="en-GB" dirty="0" smtClean="0">
                <a:latin typeface="Tw Cen MT Condensed Extra Bold" panose="020B0803020202020204" pitchFamily="34" charset="0"/>
              </a:rPr>
              <a:t>=Jog on the spot</a:t>
            </a:r>
          </a:p>
          <a:p>
            <a:endParaRPr lang="en-GB" dirty="0">
              <a:latin typeface="Tw Cen MT Condensed Extra Bold" panose="020B0803020202020204" pitchFamily="34" charset="0"/>
            </a:endParaRPr>
          </a:p>
          <a:p>
            <a:r>
              <a:rPr lang="en-GB" dirty="0" smtClean="0">
                <a:latin typeface="Tw Cen MT Condensed Extra Bold" panose="020B0803020202020204" pitchFamily="34" charset="0"/>
              </a:rPr>
              <a:t>=Stop!</a:t>
            </a:r>
          </a:p>
        </p:txBody>
      </p:sp>
      <p:cxnSp>
        <p:nvCxnSpPr>
          <p:cNvPr id="2051" name="Straight Connector 2050"/>
          <p:cNvCxnSpPr/>
          <p:nvPr/>
        </p:nvCxnSpPr>
        <p:spPr>
          <a:xfrm flipH="1">
            <a:off x="2555776" y="2718171"/>
            <a:ext cx="64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2555702" y="2699628"/>
            <a:ext cx="2376338" cy="369332"/>
          </a:xfrm>
          <a:prstGeom prst="rect">
            <a:avLst/>
          </a:prstGeom>
          <a:noFill/>
        </p:spPr>
        <p:txBody>
          <a:bodyPr wrap="square" rtlCol="0">
            <a:spAutoFit/>
          </a:bodyPr>
          <a:lstStyle/>
          <a:p>
            <a:r>
              <a:rPr lang="en-GB" u="sng" dirty="0" smtClean="0">
                <a:latin typeface="Tw Cen MT Condensed" panose="020B0606020104020203" pitchFamily="34" charset="0"/>
              </a:rPr>
              <a:t>Safe driving course!</a:t>
            </a:r>
            <a:endParaRPr lang="en-GB" u="sng" dirty="0">
              <a:latin typeface="Tw Cen MT Condensed" panose="020B0606020104020203" pitchFamily="34" charset="0"/>
            </a:endParaRPr>
          </a:p>
        </p:txBody>
      </p:sp>
      <p:pic>
        <p:nvPicPr>
          <p:cNvPr id="2057" name="Picture 4" descr="Yellow Airpla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6" descr="Red C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8" descr="http://images.all-free-download.com/images/graphiclarge/motorcycle_clip_art_1804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0" descr="http://www.clipartlord.com/wp-content/uploads/2014/05/train1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descr="http://www.clipartlord.com/wp-content/uploads/2015/04/submarine9.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90" t="20315" r="24024" b="15309"/>
          <a:stretch/>
        </p:blipFill>
        <p:spPr bwMode="auto">
          <a:xfrm>
            <a:off x="6307035" y="1300078"/>
            <a:ext cx="497213" cy="47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2" descr="https://roadsignsdirect.co.uk/sites/default/files/styles/width220/public/670-10_0.png?itok=SGJxC7Yv"/>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0192" y="2020158"/>
            <a:ext cx="477075" cy="47273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8" descr="http://www.extremetech.com/wp-content/uploads/2015/03/Europe-speed-sig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328" y="1268760"/>
            <a:ext cx="504056" cy="491192"/>
          </a:xfrm>
          <a:prstGeom prst="rect">
            <a:avLst/>
          </a:prstGeom>
          <a:noFill/>
          <a:extLst>
            <a:ext uri="{909E8E84-426E-40DD-AFC4-6F175D3DCCD1}">
              <a14:hiddenFill xmlns:a14="http://schemas.microsoft.com/office/drawing/2010/main">
                <a:solidFill>
                  <a:srgbClr val="FFFFFF"/>
                </a:solidFill>
              </a14:hiddenFill>
            </a:ext>
          </a:extLst>
        </p:spPr>
      </p:pic>
      <p:sp>
        <p:nvSpPr>
          <p:cNvPr id="2063" name="TextBox 2062"/>
          <p:cNvSpPr txBox="1"/>
          <p:nvPr/>
        </p:nvSpPr>
        <p:spPr>
          <a:xfrm>
            <a:off x="6777267" y="1300078"/>
            <a:ext cx="819069" cy="369332"/>
          </a:xfrm>
          <a:prstGeom prst="rect">
            <a:avLst/>
          </a:prstGeom>
          <a:noFill/>
        </p:spPr>
        <p:txBody>
          <a:bodyPr wrap="square" rtlCol="0">
            <a:spAutoFit/>
          </a:bodyPr>
          <a:lstStyle/>
          <a:p>
            <a:r>
              <a:rPr lang="en-GB" dirty="0" smtClean="0">
                <a:latin typeface="Tw Cen MT Condensed" panose="020B0606020104020203" pitchFamily="34" charset="0"/>
              </a:rPr>
              <a:t>= Walk</a:t>
            </a:r>
            <a:endParaRPr lang="en-GB" dirty="0">
              <a:latin typeface="Tw Cen MT Condensed" panose="020B0606020104020203" pitchFamily="34" charset="0"/>
            </a:endParaRPr>
          </a:p>
        </p:txBody>
      </p:sp>
      <p:sp>
        <p:nvSpPr>
          <p:cNvPr id="148" name="TextBox 147"/>
          <p:cNvSpPr txBox="1"/>
          <p:nvPr/>
        </p:nvSpPr>
        <p:spPr>
          <a:xfrm>
            <a:off x="6777267" y="2051556"/>
            <a:ext cx="819069" cy="369332"/>
          </a:xfrm>
          <a:prstGeom prst="rect">
            <a:avLst/>
          </a:prstGeom>
          <a:noFill/>
        </p:spPr>
        <p:txBody>
          <a:bodyPr wrap="square" rtlCol="0">
            <a:spAutoFit/>
          </a:bodyPr>
          <a:lstStyle/>
          <a:p>
            <a:r>
              <a:rPr lang="en-GB" dirty="0" smtClean="0">
                <a:latin typeface="Tw Cen MT Condensed" panose="020B0606020104020203" pitchFamily="34" charset="0"/>
              </a:rPr>
              <a:t>= Jog</a:t>
            </a:r>
            <a:endParaRPr lang="en-GB" dirty="0">
              <a:latin typeface="Tw Cen MT Condensed" panose="020B0606020104020203" pitchFamily="34" charset="0"/>
            </a:endParaRPr>
          </a:p>
        </p:txBody>
      </p:sp>
      <p:sp>
        <p:nvSpPr>
          <p:cNvPr id="149" name="TextBox 148"/>
          <p:cNvSpPr txBox="1"/>
          <p:nvPr/>
        </p:nvSpPr>
        <p:spPr>
          <a:xfrm>
            <a:off x="8100392" y="1268760"/>
            <a:ext cx="819069" cy="369332"/>
          </a:xfrm>
          <a:prstGeom prst="rect">
            <a:avLst/>
          </a:prstGeom>
          <a:noFill/>
        </p:spPr>
        <p:txBody>
          <a:bodyPr wrap="square" rtlCol="0">
            <a:spAutoFit/>
          </a:bodyPr>
          <a:lstStyle/>
          <a:p>
            <a:r>
              <a:rPr lang="en-GB" dirty="0" smtClean="0">
                <a:latin typeface="Tw Cen MT Condensed" panose="020B0606020104020203" pitchFamily="34" charset="0"/>
              </a:rPr>
              <a:t>= Run</a:t>
            </a:r>
            <a:endParaRPr lang="en-GB" dirty="0">
              <a:latin typeface="Tw Cen MT Condensed" panose="020B0606020104020203" pitchFamily="34" charset="0"/>
            </a:endParaRPr>
          </a:p>
        </p:txBody>
      </p:sp>
      <p:pic>
        <p:nvPicPr>
          <p:cNvPr id="150" name="Picture 20" descr="C:\Users\class3\AppData\Local\Microsoft\Windows\Temporary Internet Files\Low\Content.IE5\JRAFYQTJ\+%20Goal[1].jpg"/>
          <p:cNvPicPr>
            <a:picLocks noChangeAspect="1" noChangeArrowheads="1"/>
          </p:cNvPicPr>
          <p:nvPr/>
        </p:nvPicPr>
        <p:blipFill>
          <a:blip r:embed="rId14">
            <a:extLst>
              <a:ext uri="{28A0092B-C50C-407E-A947-70E740481C1C}">
                <a14:useLocalDpi xmlns:a14="http://schemas.microsoft.com/office/drawing/2010/main" val="0"/>
              </a:ext>
            </a:extLst>
          </a:blip>
          <a:srcRect t="3590" b="4846"/>
          <a:stretch>
            <a:fillRect/>
          </a:stretch>
        </p:blipFill>
        <p:spPr bwMode="auto">
          <a:xfrm>
            <a:off x="7755235" y="1880262"/>
            <a:ext cx="993229" cy="760687"/>
          </a:xfrm>
          <a:prstGeom prst="rect">
            <a:avLst/>
          </a:prstGeom>
          <a:noFill/>
          <a:ln>
            <a:noFill/>
          </a:ln>
        </p:spPr>
      </p:pic>
      <p:sp>
        <p:nvSpPr>
          <p:cNvPr id="151" name="TextBox 150"/>
          <p:cNvSpPr txBox="1"/>
          <p:nvPr/>
        </p:nvSpPr>
        <p:spPr>
          <a:xfrm>
            <a:off x="2555776" y="1259468"/>
            <a:ext cx="2376338" cy="369332"/>
          </a:xfrm>
          <a:prstGeom prst="rect">
            <a:avLst/>
          </a:prstGeom>
          <a:noFill/>
        </p:spPr>
        <p:txBody>
          <a:bodyPr wrap="square" rtlCol="0">
            <a:spAutoFit/>
          </a:bodyPr>
          <a:lstStyle/>
          <a:p>
            <a:r>
              <a:rPr lang="en-GB" u="sng" dirty="0" smtClean="0">
                <a:latin typeface="Tw Cen MT Condensed" panose="020B0606020104020203" pitchFamily="34" charset="0"/>
              </a:rPr>
              <a:t>The Speed Limit game!</a:t>
            </a:r>
            <a:endParaRPr lang="en-GB" u="sng" dirty="0">
              <a:latin typeface="Tw Cen MT Condensed" panose="020B0606020104020203" pitchFamily="34" charset="0"/>
            </a:endParaRPr>
          </a:p>
        </p:txBody>
      </p:sp>
      <p:sp>
        <p:nvSpPr>
          <p:cNvPr id="2064" name="Oval 2063"/>
          <p:cNvSpPr/>
          <p:nvPr/>
        </p:nvSpPr>
        <p:spPr>
          <a:xfrm>
            <a:off x="3160765" y="1700808"/>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3160765" y="1948190"/>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3160765" y="2164214"/>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a:off x="3160765" y="2380238"/>
            <a:ext cx="115091" cy="1033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5248997" y="1700808"/>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nvSpPr>
        <p:spPr>
          <a:xfrm>
            <a:off x="5248997" y="1948190"/>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5248997" y="216421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5248997" y="2380238"/>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5" name="TextBox 2064"/>
          <p:cNvSpPr txBox="1"/>
          <p:nvPr/>
        </p:nvSpPr>
        <p:spPr>
          <a:xfrm>
            <a:off x="2555776" y="1880262"/>
            <a:ext cx="720080" cy="369332"/>
          </a:xfrm>
          <a:prstGeom prst="rect">
            <a:avLst/>
          </a:prstGeom>
          <a:noFill/>
        </p:spPr>
        <p:txBody>
          <a:bodyPr wrap="square" rtlCol="0">
            <a:spAutoFit/>
          </a:bodyPr>
          <a:lstStyle/>
          <a:p>
            <a:r>
              <a:rPr lang="en-GB" dirty="0" smtClean="0">
                <a:latin typeface="Tw Cen MT Condensed" panose="020B0606020104020203" pitchFamily="34" charset="0"/>
              </a:rPr>
              <a:t>Home</a:t>
            </a:r>
            <a:endParaRPr lang="en-GB" dirty="0">
              <a:latin typeface="Tw Cen MT Condensed" panose="020B0606020104020203" pitchFamily="34" charset="0"/>
            </a:endParaRPr>
          </a:p>
        </p:txBody>
      </p:sp>
      <p:sp>
        <p:nvSpPr>
          <p:cNvPr id="2066" name="Rectangle 2065"/>
          <p:cNvSpPr/>
          <p:nvPr/>
        </p:nvSpPr>
        <p:spPr>
          <a:xfrm>
            <a:off x="5362750" y="1880262"/>
            <a:ext cx="723211" cy="369332"/>
          </a:xfrm>
          <a:prstGeom prst="rect">
            <a:avLst/>
          </a:prstGeom>
        </p:spPr>
        <p:txBody>
          <a:bodyPr wrap="none">
            <a:spAutoFit/>
          </a:bodyPr>
          <a:lstStyle/>
          <a:p>
            <a:r>
              <a:rPr lang="en-GB" dirty="0" smtClean="0">
                <a:latin typeface="Tw Cen MT Condensed" panose="020B0606020104020203" pitchFamily="34" charset="0"/>
              </a:rPr>
              <a:t>Nursery</a:t>
            </a:r>
            <a:endParaRPr lang="en-GB" dirty="0">
              <a:latin typeface="Tw Cen MT Condensed" panose="020B0606020104020203" pitchFamily="34" charset="0"/>
            </a:endParaRPr>
          </a:p>
        </p:txBody>
      </p:sp>
      <p:cxnSp>
        <p:nvCxnSpPr>
          <p:cNvPr id="2068" name="Straight Arrow Connector 2067"/>
          <p:cNvCxnSpPr/>
          <p:nvPr/>
        </p:nvCxnSpPr>
        <p:spPr>
          <a:xfrm>
            <a:off x="3419872" y="1804174"/>
            <a:ext cx="16779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3419872" y="2060848"/>
            <a:ext cx="16779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3419872" y="2348880"/>
            <a:ext cx="16779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a:spLocks noChangeArrowheads="1"/>
          </p:cNvSpPr>
          <p:nvPr/>
        </p:nvSpPr>
        <p:spPr bwMode="auto">
          <a:xfrm>
            <a:off x="4499992" y="4941168"/>
            <a:ext cx="4464496"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Changing direction and keeping balance</a:t>
            </a:r>
          </a:p>
          <a:p>
            <a:pPr eaLnBrk="1" hangingPunct="1">
              <a:spcBef>
                <a:spcPct val="0"/>
              </a:spcBef>
              <a:buFontTx/>
              <a:buNone/>
            </a:pPr>
            <a:r>
              <a:rPr lang="en-GB" altLang="en-US" sz="1600" dirty="0" smtClean="0">
                <a:latin typeface="Tw Cen MT Condensed" panose="020B0606020104020203" pitchFamily="34" charset="0"/>
              </a:rPr>
              <a:t>To remained balanced when changing</a:t>
            </a:r>
          </a:p>
          <a:p>
            <a:pPr eaLnBrk="1" hangingPunct="1">
              <a:spcBef>
                <a:spcPct val="0"/>
              </a:spcBef>
              <a:buFontTx/>
              <a:buNone/>
            </a:pPr>
            <a:r>
              <a:rPr lang="en-GB" altLang="en-US" sz="1600" dirty="0" smtClean="0">
                <a:latin typeface="Tw Cen MT Condensed" panose="020B0606020104020203" pitchFamily="34" charset="0"/>
              </a:rPr>
              <a:t>direction the children should shuffle their</a:t>
            </a:r>
          </a:p>
          <a:p>
            <a:pPr eaLnBrk="1" hangingPunct="1">
              <a:spcBef>
                <a:spcPct val="0"/>
              </a:spcBef>
              <a:buFontTx/>
              <a:buNone/>
            </a:pPr>
            <a:r>
              <a:rPr lang="en-GB" altLang="en-US" sz="1600" dirty="0" smtClean="0">
                <a:latin typeface="Tw Cen MT Condensed" panose="020B0606020104020203" pitchFamily="34" charset="0"/>
              </a:rPr>
              <a:t>feet with a slight bend at the knee –</a:t>
            </a:r>
          </a:p>
          <a:p>
            <a:pPr eaLnBrk="1" hangingPunct="1">
              <a:spcBef>
                <a:spcPct val="0"/>
              </a:spcBef>
              <a:buFontTx/>
              <a:buNone/>
            </a:pPr>
            <a:r>
              <a:rPr lang="en-GB" altLang="en-US" sz="1600" dirty="0" smtClean="0">
                <a:latin typeface="Tw Cen MT Condensed" panose="020B0606020104020203" pitchFamily="34" charset="0"/>
              </a:rPr>
              <a:t>without ever crossing them. Children crossing legs</a:t>
            </a:r>
          </a:p>
          <a:p>
            <a:pPr eaLnBrk="1" hangingPunct="1">
              <a:spcBef>
                <a:spcPct val="0"/>
              </a:spcBef>
              <a:buFontTx/>
              <a:buNone/>
            </a:pPr>
            <a:r>
              <a:rPr lang="en-GB" altLang="en-US" sz="1600" dirty="0" smtClean="0">
                <a:latin typeface="Tw Cen MT Condensed" panose="020B0606020104020203" pitchFamily="34" charset="0"/>
              </a:rPr>
              <a:t>will be slower &amp; risk falling over!</a:t>
            </a:r>
          </a:p>
        </p:txBody>
      </p:sp>
      <p:pic>
        <p:nvPicPr>
          <p:cNvPr id="8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6336" y="4969909"/>
            <a:ext cx="1131053" cy="91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41206" y="5805264"/>
            <a:ext cx="891234" cy="9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98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2</a:t>
            </a:r>
          </a:p>
        </p:txBody>
      </p:sp>
      <p:pic>
        <p:nvPicPr>
          <p:cNvPr id="5"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6"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7"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8"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9"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1"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Move like a…….: </a:t>
            </a:r>
            <a:r>
              <a:rPr lang="en-GB" sz="1500" dirty="0" smtClean="0">
                <a:latin typeface="Tw Cen MT Condensed" panose="020B0606020104020203" pitchFamily="34" charset="0"/>
              </a:rPr>
              <a:t> For this warm-up the children must move around the space without touching anyone else. The leading adult will call out a method of transport and the children have to move accordingly. The movements are as follows!: Car = Jogging around pretending to hold a steering wheel, Plane = Jogging around with arms outstretched like wings, </a:t>
            </a:r>
            <a:r>
              <a:rPr lang="en-GB" sz="1500" dirty="0">
                <a:latin typeface="Tw Cen MT Condensed" panose="020B0606020104020203" pitchFamily="34" charset="0"/>
              </a:rPr>
              <a:t> </a:t>
            </a:r>
            <a:r>
              <a:rPr lang="en-GB" sz="1500" dirty="0" smtClean="0">
                <a:latin typeface="Tw Cen MT Condensed" panose="020B0606020104020203" pitchFamily="34" charset="0"/>
              </a:rPr>
              <a:t>Motorbike = Hopping on one foot (</a:t>
            </a:r>
            <a:r>
              <a:rPr lang="en-GB" sz="1500" b="1" i="1" u="sng" dirty="0" smtClean="0">
                <a:latin typeface="Tw Cen MT Condensed" panose="020B0606020104020203" pitchFamily="34" charset="0"/>
              </a:rPr>
              <a:t>If L/A need to ask them to jump  from one foot to the other</a:t>
            </a:r>
            <a:r>
              <a:rPr lang="en-GB" sz="15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500" dirty="0">
                <a:latin typeface="Tw Cen MT Condensed" panose="020B0606020104020203" pitchFamily="34" charset="0"/>
              </a:rPr>
              <a:t>2</a:t>
            </a:r>
            <a:r>
              <a:rPr lang="en-GB" sz="1500" dirty="0" smtClean="0">
                <a:latin typeface="Tw Cen MT Condensed" panose="020B0606020104020203" pitchFamily="34" charset="0"/>
              </a:rPr>
              <a:t>. </a:t>
            </a:r>
            <a:r>
              <a:rPr lang="en-GB" sz="1500" u="sng" dirty="0" smtClean="0">
                <a:latin typeface="Tw Cen MT Condensed" panose="020B0606020104020203" pitchFamily="34" charset="0"/>
              </a:rPr>
              <a:t>Safe </a:t>
            </a:r>
            <a:r>
              <a:rPr lang="en-GB" sz="1500" u="sng" dirty="0">
                <a:latin typeface="Tw Cen MT Condensed" panose="020B0606020104020203" pitchFamily="34" charset="0"/>
              </a:rPr>
              <a:t>Driving Course! – </a:t>
            </a:r>
            <a:r>
              <a:rPr lang="en-GB" sz="1500" dirty="0">
                <a:latin typeface="Tw Cen MT Condensed" panose="020B0606020104020203" pitchFamily="34" charset="0"/>
              </a:rPr>
              <a:t>Hand each child a cone (or something circle) and inform the children they are now holding a steering wheel. Tell the children that you are a policeman/lady and it is your duty to make sure everybody on the roads drives safely.  Tell the children that cars who crash get taken off the road! If the Police man/lady holds up a red light all the cars must stop as fast as possible! For amber – children jog on the spot (starting their engines). For green – The children start to ‘drive</a:t>
            </a:r>
            <a:r>
              <a:rPr lang="en-GB" sz="1500" dirty="0" smtClean="0">
                <a:latin typeface="Tw Cen MT Condensed" panose="020B0606020104020203" pitchFamily="34" charset="0"/>
              </a:rPr>
              <a:t>’. </a:t>
            </a:r>
            <a:r>
              <a:rPr lang="en-GB" sz="1500" b="1" dirty="0" smtClean="0">
                <a:latin typeface="Tw Cen MT Condensed" panose="020B0606020104020203" pitchFamily="34" charset="0"/>
              </a:rPr>
              <a:t>PROGRESSION </a:t>
            </a:r>
            <a:r>
              <a:rPr lang="en-GB" sz="1500" b="1" dirty="0">
                <a:latin typeface="Tw Cen MT Condensed" panose="020B0606020104020203" pitchFamily="34" charset="0"/>
              </a:rPr>
              <a:t>– </a:t>
            </a:r>
            <a:r>
              <a:rPr lang="en-GB" sz="1500" dirty="0">
                <a:latin typeface="Tw Cen MT Condensed" panose="020B0606020104020203" pitchFamily="34" charset="0"/>
              </a:rPr>
              <a:t>Add plastics hoops (These become roundabouts for children to run around), add cones (these speed bumps for children to jump over). </a:t>
            </a:r>
            <a:r>
              <a:rPr lang="en-GB" sz="1500" b="1" dirty="0">
                <a:latin typeface="Tw Cen MT Condensed" panose="020B0606020104020203" pitchFamily="34" charset="0"/>
              </a:rPr>
              <a:t>PROGRESSION x2 – </a:t>
            </a:r>
            <a:r>
              <a:rPr lang="en-GB" sz="1500" dirty="0">
                <a:latin typeface="Tw Cen MT Condensed" panose="020B0606020104020203" pitchFamily="34" charset="0"/>
              </a:rPr>
              <a:t>The last children to stop when the police show a red light have their steering wheels taken away and they have to practice their jumping at the side of the room</a:t>
            </a:r>
            <a:r>
              <a:rPr lang="en-GB" sz="1500" dirty="0" smtClean="0">
                <a:latin typeface="Tw Cen MT Condensed" panose="020B0606020104020203" pitchFamily="34" charset="0"/>
              </a:rPr>
              <a:t>.</a:t>
            </a:r>
          </a:p>
          <a:p>
            <a:pPr>
              <a:defRPr/>
            </a:pPr>
            <a:r>
              <a:rPr lang="en-GB" sz="1500" u="sng" dirty="0" smtClean="0">
                <a:latin typeface="Tw Cen MT Condensed" panose="020B0606020104020203" pitchFamily="34" charset="0"/>
              </a:rPr>
              <a:t>3. The Race track! – </a:t>
            </a:r>
            <a:r>
              <a:rPr lang="en-GB" sz="1500" dirty="0" smtClean="0">
                <a:latin typeface="Tw Cen MT Condensed" panose="020B0606020104020203" pitchFamily="34" charset="0"/>
              </a:rPr>
              <a:t>Now that the children have passed their safe driving course then get to drive their car around the race track. Mark out a rectangle in your space leaving room for obstacles on the outside. It might help if you get the children to ‘drive’ their car around the outside of the rectangle without obstacles. When the children understand that they must stay on the outside of the track begin to add obstacles! (see reverse of lesson plan). </a:t>
            </a:r>
            <a:r>
              <a:rPr lang="en-GB" sz="1500" b="1" i="1" u="sng" dirty="0" smtClean="0">
                <a:latin typeface="Tw Cen MT Condensed" panose="020B0606020104020203" pitchFamily="34" charset="0"/>
              </a:rPr>
              <a:t>Ask M/A children to try the obstacle on the right, L/A children begin using the obstacle on the left!</a:t>
            </a:r>
            <a:endParaRPr lang="en-GB" sz="1500" u="sng" dirty="0">
              <a:latin typeface="Calibri"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5"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6"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7"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52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5" name="TextBox 4"/>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L2</a:t>
            </a:r>
            <a:endParaRPr lang="en-GB" sz="3600" dirty="0">
              <a:latin typeface="Tw Cen MT Condensed" panose="020B0606020104020203" pitchFamily="34" charset="0"/>
            </a:endParaRPr>
          </a:p>
        </p:txBody>
      </p:sp>
      <p:sp>
        <p:nvSpPr>
          <p:cNvPr id="6" name="TextBox 5"/>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markers</a:t>
            </a:r>
            <a:endParaRPr lang="en-GB" altLang="en-US" sz="1600" dirty="0">
              <a:latin typeface="Tw Cen MT Condensed" panose="020B0606020104020203" pitchFamily="34" charset="0"/>
            </a:endParaRPr>
          </a:p>
        </p:txBody>
      </p:sp>
      <p:sp>
        <p:nvSpPr>
          <p:cNvPr id="7"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10" name="Straight Connector 9"/>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Multiply 11"/>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17"/>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Down Arrow 24"/>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p:cNvSpPr txBox="1"/>
          <p:nvPr/>
        </p:nvSpPr>
        <p:spPr>
          <a:xfrm>
            <a:off x="2555702" y="119675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Safe driving course!</a:t>
            </a:r>
            <a:endParaRPr lang="en-GB" u="sng" dirty="0">
              <a:latin typeface="Tw Cen MT Condensed" panose="020B0606020104020203" pitchFamily="34" charset="0"/>
            </a:endParaRPr>
          </a:p>
        </p:txBody>
      </p:sp>
      <p:pic>
        <p:nvPicPr>
          <p:cNvPr id="60" name="Picture 4" descr="Yellow Airpl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Red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http://images.all-free-download.com/images/graphiclarge/motorcycle_clip_art_18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www.clipartlord.com/wp-content/uploads/2014/05/train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http://www.clipartlord.com/wp-content/uploads/2015/04/submarine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322365"/>
            <a:ext cx="43719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1219076"/>
            <a:ext cx="66262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p:cNvSpPr txBox="1"/>
          <p:nvPr/>
        </p:nvSpPr>
        <p:spPr>
          <a:xfrm>
            <a:off x="4427984" y="3820978"/>
            <a:ext cx="1512293" cy="400110"/>
          </a:xfrm>
          <a:prstGeom prst="rect">
            <a:avLst/>
          </a:prstGeom>
          <a:noFill/>
        </p:spPr>
        <p:txBody>
          <a:bodyPr wrap="square" rtlCol="0">
            <a:spAutoFit/>
          </a:bodyPr>
          <a:lstStyle/>
          <a:p>
            <a:pPr algn="ctr"/>
            <a:r>
              <a:rPr lang="en-GB" sz="2000" u="sng" dirty="0" smtClean="0">
                <a:latin typeface="Tw Cen MT Condensed" panose="020B0606020104020203" pitchFamily="34" charset="0"/>
              </a:rPr>
              <a:t>Race track!</a:t>
            </a:r>
            <a:endParaRPr lang="en-GB" sz="2000" u="sng" dirty="0">
              <a:latin typeface="Tw Cen MT Condensed" panose="020B0606020104020203" pitchFamily="34" charset="0"/>
            </a:endParaRPr>
          </a:p>
        </p:txBody>
      </p:sp>
      <p:cxnSp>
        <p:nvCxnSpPr>
          <p:cNvPr id="104" name="Straight Connector 103"/>
          <p:cNvCxnSpPr/>
          <p:nvPr/>
        </p:nvCxnSpPr>
        <p:spPr>
          <a:xfrm>
            <a:off x="3563888" y="4509120"/>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28184" y="4509120"/>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ight Arrow 104"/>
          <p:cNvSpPr/>
          <p:nvPr/>
        </p:nvSpPr>
        <p:spPr>
          <a:xfrm>
            <a:off x="3635896" y="4581128"/>
            <a:ext cx="2448272" cy="324332"/>
          </a:xfrm>
          <a:prstGeom prst="rightArrow">
            <a:avLst>
              <a:gd name="adj1" fmla="val 70138"/>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3743871" y="4595824"/>
            <a:ext cx="2125017" cy="353943"/>
          </a:xfrm>
          <a:prstGeom prst="rect">
            <a:avLst/>
          </a:prstGeom>
          <a:noFill/>
        </p:spPr>
        <p:txBody>
          <a:bodyPr wrap="square" rtlCol="0">
            <a:spAutoFit/>
          </a:bodyPr>
          <a:lstStyle/>
          <a:p>
            <a:pPr algn="ctr"/>
            <a:r>
              <a:rPr lang="en-GB" sz="1700" i="1" dirty="0" smtClean="0">
                <a:latin typeface="Tw Cen MT Condensed" panose="020B0606020104020203" pitchFamily="34" charset="0"/>
              </a:rPr>
              <a:t>HOPPING</a:t>
            </a:r>
            <a:endParaRPr lang="en-GB" sz="1700" i="1" dirty="0">
              <a:latin typeface="Tw Cen MT Condensed" panose="020B0606020104020203" pitchFamily="34" charset="0"/>
            </a:endParaRPr>
          </a:p>
        </p:txBody>
      </p:sp>
      <p:sp>
        <p:nvSpPr>
          <p:cNvPr id="111" name="Right Arrow 110"/>
          <p:cNvSpPr/>
          <p:nvPr/>
        </p:nvSpPr>
        <p:spPr>
          <a:xfrm rot="10800000">
            <a:off x="3563888" y="3176675"/>
            <a:ext cx="2448272" cy="324332"/>
          </a:xfrm>
          <a:prstGeom prst="rightArrow">
            <a:avLst>
              <a:gd name="adj1" fmla="val 70138"/>
              <a:gd name="adj2" fmla="val 500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p:cNvSpPr txBox="1"/>
          <p:nvPr/>
        </p:nvSpPr>
        <p:spPr>
          <a:xfrm>
            <a:off x="3707904" y="3176675"/>
            <a:ext cx="2125017" cy="353943"/>
          </a:xfrm>
          <a:prstGeom prst="rect">
            <a:avLst/>
          </a:prstGeom>
          <a:noFill/>
        </p:spPr>
        <p:txBody>
          <a:bodyPr wrap="square" rtlCol="0">
            <a:spAutoFit/>
          </a:bodyPr>
          <a:lstStyle/>
          <a:p>
            <a:pPr algn="ctr"/>
            <a:r>
              <a:rPr lang="en-GB" sz="1700" i="1" dirty="0" smtClean="0">
                <a:latin typeface="Tw Cen MT Condensed" panose="020B0606020104020203" pitchFamily="34" charset="0"/>
              </a:rPr>
              <a:t>CRAWL ON ALL FOURS</a:t>
            </a:r>
            <a:endParaRPr lang="en-GB" sz="1700" i="1" dirty="0">
              <a:latin typeface="Tw Cen MT Condensed" panose="020B0606020104020203" pitchFamily="34" charset="0"/>
            </a:endParaRPr>
          </a:p>
        </p:txBody>
      </p:sp>
      <p:sp>
        <p:nvSpPr>
          <p:cNvPr id="107" name="TextBox 106"/>
          <p:cNvSpPr txBox="1"/>
          <p:nvPr/>
        </p:nvSpPr>
        <p:spPr>
          <a:xfrm>
            <a:off x="7164288" y="3227492"/>
            <a:ext cx="1656184" cy="1569660"/>
          </a:xfrm>
          <a:prstGeom prst="rect">
            <a:avLst/>
          </a:prstGeom>
          <a:noFill/>
        </p:spPr>
        <p:txBody>
          <a:bodyPr wrap="square" rtlCol="0">
            <a:spAutoFit/>
          </a:bodyPr>
          <a:lstStyle/>
          <a:p>
            <a:r>
              <a:rPr lang="en-GB" sz="1600" dirty="0" smtClean="0">
                <a:latin typeface="Tw Cen MT Condensed" panose="020B0606020104020203" pitchFamily="34" charset="0"/>
              </a:rPr>
              <a:t>The children get to ‘drive’ their car around the race track! Ensure the tasks are differentiated by having levels to each obstacle!</a:t>
            </a:r>
            <a:endParaRPr lang="en-GB" sz="1600" dirty="0">
              <a:latin typeface="Tw Cen MT Condensed" panose="020B0606020104020203" pitchFamily="34" charset="0"/>
            </a:endParaRPr>
          </a:p>
        </p:txBody>
      </p:sp>
      <p:sp>
        <p:nvSpPr>
          <p:cNvPr id="42" name="TextBox 6"/>
          <p:cNvSpPr txBox="1">
            <a:spLocks noChangeArrowheads="1"/>
          </p:cNvSpPr>
          <p:nvPr/>
        </p:nvSpPr>
        <p:spPr bwMode="auto">
          <a:xfrm>
            <a:off x="179388" y="4941168"/>
            <a:ext cx="4321175" cy="1846659"/>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 (L.O.1):</a:t>
            </a:r>
          </a:p>
          <a:p>
            <a:pPr eaLnBrk="1" hangingPunct="1">
              <a:spcBef>
                <a:spcPct val="0"/>
              </a:spcBef>
              <a:buFontTx/>
              <a:buNone/>
            </a:pPr>
            <a:r>
              <a:rPr lang="en-GB" altLang="en-US" sz="1600" i="1" dirty="0" smtClean="0">
                <a:latin typeface="Tw Cen MT Condensed" panose="020B0606020104020203" pitchFamily="34" charset="0"/>
              </a:rPr>
              <a:t>Running &amp; Stopping</a:t>
            </a:r>
          </a:p>
          <a:p>
            <a:pPr eaLnBrk="1" hangingPunct="1">
              <a:spcBef>
                <a:spcPct val="0"/>
              </a:spcBef>
              <a:buFontTx/>
              <a:buNone/>
            </a:pPr>
            <a:r>
              <a:rPr lang="en-GB" altLang="en-US" sz="1600" dirty="0" smtClean="0">
                <a:latin typeface="Tw Cen MT Condensed" panose="020B0606020104020203" pitchFamily="34" charset="0"/>
              </a:rPr>
              <a:t>Some children will not naturally run/stop</a:t>
            </a:r>
          </a:p>
          <a:p>
            <a:pPr eaLnBrk="1" hangingPunct="1">
              <a:spcBef>
                <a:spcPct val="0"/>
              </a:spcBef>
              <a:buFontTx/>
              <a:buNone/>
            </a:pPr>
            <a:r>
              <a:rPr lang="en-GB" altLang="en-US" sz="1600" dirty="0" smtClean="0">
                <a:latin typeface="Tw Cen MT Condensed" panose="020B0606020104020203" pitchFamily="34" charset="0"/>
              </a:rPr>
              <a:t>with a space in between their feet. If this is</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he case you could ask them to run with feet</a:t>
            </a:r>
          </a:p>
          <a:p>
            <a:pPr eaLnBrk="1" hangingPunct="1">
              <a:spcBef>
                <a:spcPct val="0"/>
              </a:spcBef>
              <a:buFontTx/>
              <a:buNone/>
            </a:pPr>
            <a:r>
              <a:rPr lang="en-GB" altLang="en-US" sz="1600" dirty="0" smtClean="0">
                <a:latin typeface="Tw Cen MT Condensed" panose="020B0606020104020203" pitchFamily="34" charset="0"/>
              </a:rPr>
              <a:t>Either side of the set point. Also children need</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o bend their knees to stop/jump! V.Important</a:t>
            </a:r>
            <a:r>
              <a:rPr lang="en-GB" altLang="en-US" sz="1600" dirty="0">
                <a:latin typeface="Tw Cen MT Condensed" panose="020B0606020104020203" pitchFamily="34" charset="0"/>
              </a:rPr>
              <a:t>!</a:t>
            </a:r>
            <a:endParaRPr lang="en-GB" altLang="en-US" sz="1600" dirty="0" smtClean="0">
              <a:latin typeface="Tw Cen MT Condensed" panose="020B0606020104020203" pitchFamily="34" charset="0"/>
            </a:endParaRPr>
          </a:p>
        </p:txBody>
      </p:sp>
      <p:pic>
        <p:nvPicPr>
          <p:cNvPr id="4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4276" y="5013176"/>
            <a:ext cx="9017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a:spLocks noChangeArrowheads="1"/>
          </p:cNvSpPr>
          <p:nvPr/>
        </p:nvSpPr>
        <p:spPr bwMode="auto">
          <a:xfrm>
            <a:off x="4499992" y="4941168"/>
            <a:ext cx="4464496"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Changing direction and keeping balance</a:t>
            </a:r>
          </a:p>
          <a:p>
            <a:pPr eaLnBrk="1" hangingPunct="1">
              <a:spcBef>
                <a:spcPct val="0"/>
              </a:spcBef>
              <a:buFontTx/>
              <a:buNone/>
            </a:pPr>
            <a:r>
              <a:rPr lang="en-GB" altLang="en-US" sz="1600" dirty="0" smtClean="0">
                <a:latin typeface="Tw Cen MT Condensed" panose="020B0606020104020203" pitchFamily="34" charset="0"/>
              </a:rPr>
              <a:t>To remained balanced when changing</a:t>
            </a:r>
          </a:p>
          <a:p>
            <a:pPr eaLnBrk="1" hangingPunct="1">
              <a:spcBef>
                <a:spcPct val="0"/>
              </a:spcBef>
              <a:buFontTx/>
              <a:buNone/>
            </a:pPr>
            <a:r>
              <a:rPr lang="en-GB" altLang="en-US" sz="1600" dirty="0" smtClean="0">
                <a:latin typeface="Tw Cen MT Condensed" panose="020B0606020104020203" pitchFamily="34" charset="0"/>
              </a:rPr>
              <a:t>direction the children should shuffle their</a:t>
            </a:r>
          </a:p>
          <a:p>
            <a:pPr eaLnBrk="1" hangingPunct="1">
              <a:spcBef>
                <a:spcPct val="0"/>
              </a:spcBef>
              <a:buFontTx/>
              <a:buNone/>
            </a:pPr>
            <a:r>
              <a:rPr lang="en-GB" altLang="en-US" sz="1600" dirty="0" smtClean="0">
                <a:latin typeface="Tw Cen MT Condensed" panose="020B0606020104020203" pitchFamily="34" charset="0"/>
              </a:rPr>
              <a:t>feet with a slight bend at the knee –</a:t>
            </a:r>
          </a:p>
          <a:p>
            <a:pPr eaLnBrk="1" hangingPunct="1">
              <a:spcBef>
                <a:spcPct val="0"/>
              </a:spcBef>
              <a:buFontTx/>
              <a:buNone/>
            </a:pPr>
            <a:r>
              <a:rPr lang="en-GB" altLang="en-US" sz="1600" dirty="0" smtClean="0">
                <a:latin typeface="Tw Cen MT Condensed" panose="020B0606020104020203" pitchFamily="34" charset="0"/>
              </a:rPr>
              <a:t>without ever crossing them. Children crossing legs</a:t>
            </a:r>
          </a:p>
          <a:p>
            <a:pPr eaLnBrk="1" hangingPunct="1">
              <a:spcBef>
                <a:spcPct val="0"/>
              </a:spcBef>
              <a:buFontTx/>
              <a:buNone/>
            </a:pPr>
            <a:r>
              <a:rPr lang="en-GB" altLang="en-US" sz="1600" dirty="0" smtClean="0">
                <a:latin typeface="Tw Cen MT Condensed" panose="020B0606020104020203" pitchFamily="34" charset="0"/>
              </a:rPr>
              <a:t>will be slower &amp; risk falling over!</a:t>
            </a:r>
          </a:p>
        </p:txBody>
      </p:sp>
      <p:pic>
        <p:nvPicPr>
          <p:cNvPr id="4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6336" y="4969909"/>
            <a:ext cx="1131053" cy="91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1206" y="5805264"/>
            <a:ext cx="891234" cy="9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55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3</a:t>
            </a:r>
          </a:p>
        </p:txBody>
      </p:sp>
      <p:pic>
        <p:nvPicPr>
          <p:cNvPr id="5"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6"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7"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8"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9"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1"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Move like a…….: </a:t>
            </a:r>
            <a:r>
              <a:rPr lang="en-GB" sz="1500" dirty="0" smtClean="0">
                <a:latin typeface="Tw Cen MT Condensed" panose="020B0606020104020203" pitchFamily="34" charset="0"/>
              </a:rPr>
              <a:t> For this warm-up the children must move around the space without touching anyone else. The leading adult will call out a method of transport and the children have to move accordingly. The movements are as follows!: Car = Jogging around pretending to hold a steering wheel, Plane = Jogging around with arms outstretched like wings, </a:t>
            </a:r>
            <a:r>
              <a:rPr lang="en-GB" sz="1500" dirty="0">
                <a:latin typeface="Tw Cen MT Condensed" panose="020B0606020104020203" pitchFamily="34" charset="0"/>
              </a:rPr>
              <a:t> </a:t>
            </a:r>
            <a:r>
              <a:rPr lang="en-GB" sz="1500" dirty="0" smtClean="0">
                <a:latin typeface="Tw Cen MT Condensed" panose="020B0606020104020203" pitchFamily="34" charset="0"/>
              </a:rPr>
              <a:t>Motorbike = Hopping on one foot (</a:t>
            </a:r>
            <a:r>
              <a:rPr lang="en-GB" sz="1500" b="1" i="1" u="sng" dirty="0" smtClean="0">
                <a:latin typeface="Tw Cen MT Condensed" panose="020B0606020104020203" pitchFamily="34" charset="0"/>
              </a:rPr>
              <a:t>If L/A need to ask them to jump  from one foot to the other</a:t>
            </a:r>
            <a:r>
              <a:rPr lang="en-GB" sz="15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The Race track! – </a:t>
            </a:r>
            <a:r>
              <a:rPr lang="en-GB" sz="1500" dirty="0" smtClean="0">
                <a:latin typeface="Tw Cen MT Condensed" panose="020B0606020104020203" pitchFamily="34" charset="0"/>
              </a:rPr>
              <a:t>Now that the children have passed their safe driving course then get to drive their car around the race track. Mark out a rectangle in your space leaving room for obstacles on the outside. It might help if you get the children to ‘drive’ their car around the outside of the rectangle without obstacles. When the children understand that they must stay on the outside of the track begin to add obstacles! (see reverse of lesson plan). </a:t>
            </a:r>
            <a:r>
              <a:rPr lang="en-GB" sz="1500" b="1" i="1" u="sng" dirty="0" smtClean="0">
                <a:latin typeface="Tw Cen MT Condensed" panose="020B0606020104020203" pitchFamily="34" charset="0"/>
              </a:rPr>
              <a:t>Ask M/A children to try the obstacle on the right, L/A children begin using the obstacle on the left!</a:t>
            </a:r>
          </a:p>
          <a:p>
            <a:pPr>
              <a:defRPr/>
            </a:pPr>
            <a:r>
              <a:rPr lang="en-GB" sz="1500" u="sng" dirty="0" smtClean="0">
                <a:latin typeface="Tw Cen MT Condensed" panose="020B0606020104020203" pitchFamily="34" charset="0"/>
              </a:rPr>
              <a:t>3. The journey game! – </a:t>
            </a:r>
            <a:r>
              <a:rPr lang="en-GB" sz="1500" dirty="0" smtClean="0">
                <a:latin typeface="Tw Cen MT Condensed" panose="020B0606020104020203" pitchFamily="34" charset="0"/>
              </a:rPr>
              <a:t>For this activity you will turn your playing area into a little town for the children to travel around! Create some ‘roads’ using cones and roundabouts using hoops. Ensure the roads lead to pretend venues (School, Gym, Library, Hospital </a:t>
            </a:r>
            <a:r>
              <a:rPr lang="en-GB" sz="1500" dirty="0" err="1" smtClean="0">
                <a:latin typeface="Tw Cen MT Condensed" panose="020B0606020104020203" pitchFamily="34" charset="0"/>
              </a:rPr>
              <a:t>etc</a:t>
            </a:r>
            <a:r>
              <a:rPr lang="en-GB" sz="1500" dirty="0" smtClean="0">
                <a:latin typeface="Tw Cen MT Condensed" panose="020B0606020104020203" pitchFamily="34" charset="0"/>
              </a:rPr>
              <a:t>). At first let the children engage in the role play and travel from one venue to the other. To ensure the children continue to develop physically add the following element – when the leading adult calls out ‘Car’ – The children jog pretending to be holding a steering wheel. ‘Motorbike’ = The children hop around the ‘town’. ‘Bus’ = Children get into pairs and form a ‘bus’ by placing hands on the others shoulders. If the leading adult calls out ‘Ambulance’ all children must move to the side of the road, this is where the leading adult runs around the roads making a siren noise! </a:t>
            </a:r>
            <a:endParaRPr lang="en-GB" sz="1500" u="sng" dirty="0">
              <a:latin typeface="Calibri"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5"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6"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7"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4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5" name="TextBox 4"/>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L3</a:t>
            </a:r>
            <a:endParaRPr lang="en-GB" sz="3600" dirty="0">
              <a:latin typeface="Tw Cen MT Condensed" panose="020B0606020104020203" pitchFamily="34" charset="0"/>
            </a:endParaRPr>
          </a:p>
        </p:txBody>
      </p:sp>
      <p:sp>
        <p:nvSpPr>
          <p:cNvPr id="6" name="TextBox 5"/>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markers</a:t>
            </a:r>
            <a:endParaRPr lang="en-GB" altLang="en-US" sz="1600" dirty="0">
              <a:latin typeface="Tw Cen MT Condensed" panose="020B0606020104020203" pitchFamily="34" charset="0"/>
            </a:endParaRPr>
          </a:p>
        </p:txBody>
      </p:sp>
      <p:sp>
        <p:nvSpPr>
          <p:cNvPr id="7"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10" name="Straight Connector 9"/>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Multiply 11"/>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17"/>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Down Arrow 24"/>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4" descr="Yellow Airpl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d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images.all-free-download.com/images/graphiclarge/motorcycle_clip_art_18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clipartlord.com/wp-content/uploads/2014/05/train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ttp://www.clipartlord.com/wp-content/uploads/2015/04/submarine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1369550"/>
            <a:ext cx="43719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427984" y="1868163"/>
            <a:ext cx="1512293" cy="400110"/>
          </a:xfrm>
          <a:prstGeom prst="rect">
            <a:avLst/>
          </a:prstGeom>
          <a:noFill/>
        </p:spPr>
        <p:txBody>
          <a:bodyPr wrap="square" rtlCol="0">
            <a:spAutoFit/>
          </a:bodyPr>
          <a:lstStyle/>
          <a:p>
            <a:pPr algn="ctr"/>
            <a:r>
              <a:rPr lang="en-GB" sz="2000" u="sng" dirty="0" smtClean="0">
                <a:latin typeface="Tw Cen MT Condensed" panose="020B0606020104020203" pitchFamily="34" charset="0"/>
              </a:rPr>
              <a:t>Race track!</a:t>
            </a:r>
            <a:endParaRPr lang="en-GB" sz="2000" u="sng" dirty="0">
              <a:latin typeface="Tw Cen MT Condensed" panose="020B0606020104020203" pitchFamily="34" charset="0"/>
            </a:endParaRPr>
          </a:p>
        </p:txBody>
      </p:sp>
      <p:cxnSp>
        <p:nvCxnSpPr>
          <p:cNvPr id="37" name="Straight Connector 36"/>
          <p:cNvCxnSpPr/>
          <p:nvPr/>
        </p:nvCxnSpPr>
        <p:spPr>
          <a:xfrm>
            <a:off x="3563888" y="2556305"/>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28184" y="2556305"/>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3635896" y="2628313"/>
            <a:ext cx="2448272" cy="324332"/>
          </a:xfrm>
          <a:prstGeom prst="rightArrow">
            <a:avLst>
              <a:gd name="adj1" fmla="val 70138"/>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743871" y="2643009"/>
            <a:ext cx="2125017" cy="353943"/>
          </a:xfrm>
          <a:prstGeom prst="rect">
            <a:avLst/>
          </a:prstGeom>
          <a:noFill/>
        </p:spPr>
        <p:txBody>
          <a:bodyPr wrap="square" rtlCol="0">
            <a:spAutoFit/>
          </a:bodyPr>
          <a:lstStyle/>
          <a:p>
            <a:pPr algn="ctr"/>
            <a:r>
              <a:rPr lang="en-GB" sz="1700" i="1" dirty="0" smtClean="0">
                <a:latin typeface="Tw Cen MT Condensed" panose="020B0606020104020203" pitchFamily="34" charset="0"/>
              </a:rPr>
              <a:t>HOPPING</a:t>
            </a:r>
            <a:endParaRPr lang="en-GB" sz="1700" i="1" dirty="0">
              <a:latin typeface="Tw Cen MT Condensed" panose="020B0606020104020203" pitchFamily="34" charset="0"/>
            </a:endParaRPr>
          </a:p>
        </p:txBody>
      </p:sp>
      <p:sp>
        <p:nvSpPr>
          <p:cNvPr id="41" name="Right Arrow 40"/>
          <p:cNvSpPr/>
          <p:nvPr/>
        </p:nvSpPr>
        <p:spPr>
          <a:xfrm rot="10800000">
            <a:off x="3563888" y="1274857"/>
            <a:ext cx="2448272" cy="324332"/>
          </a:xfrm>
          <a:prstGeom prst="rightArrow">
            <a:avLst>
              <a:gd name="adj1" fmla="val 70138"/>
              <a:gd name="adj2" fmla="val 500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3707904" y="1274857"/>
            <a:ext cx="2125017" cy="353943"/>
          </a:xfrm>
          <a:prstGeom prst="rect">
            <a:avLst/>
          </a:prstGeom>
          <a:noFill/>
        </p:spPr>
        <p:txBody>
          <a:bodyPr wrap="square" rtlCol="0">
            <a:spAutoFit/>
          </a:bodyPr>
          <a:lstStyle/>
          <a:p>
            <a:pPr algn="ctr"/>
            <a:r>
              <a:rPr lang="en-GB" sz="1700" i="1" dirty="0" smtClean="0">
                <a:latin typeface="Tw Cen MT Condensed" panose="020B0606020104020203" pitchFamily="34" charset="0"/>
              </a:rPr>
              <a:t>CRAWL ON ALL FOURS</a:t>
            </a:r>
            <a:endParaRPr lang="en-GB" sz="1700" i="1" dirty="0">
              <a:latin typeface="Tw Cen MT Condensed" panose="020B0606020104020203" pitchFamily="34" charset="0"/>
            </a:endParaRPr>
          </a:p>
        </p:txBody>
      </p:sp>
      <p:sp>
        <p:nvSpPr>
          <p:cNvPr id="43" name="TextBox 42"/>
          <p:cNvSpPr txBox="1"/>
          <p:nvPr/>
        </p:nvSpPr>
        <p:spPr>
          <a:xfrm>
            <a:off x="7164288" y="1274677"/>
            <a:ext cx="1656184" cy="1569660"/>
          </a:xfrm>
          <a:prstGeom prst="rect">
            <a:avLst/>
          </a:prstGeom>
          <a:noFill/>
        </p:spPr>
        <p:txBody>
          <a:bodyPr wrap="square" rtlCol="0">
            <a:spAutoFit/>
          </a:bodyPr>
          <a:lstStyle/>
          <a:p>
            <a:r>
              <a:rPr lang="en-GB" sz="1600" dirty="0" smtClean="0">
                <a:latin typeface="Tw Cen MT Condensed" panose="020B0606020104020203" pitchFamily="34" charset="0"/>
              </a:rPr>
              <a:t>The children get to ‘drive’ their car around the race track! Ensure the tasks are differentiated by having levels to each obstacle!</a:t>
            </a:r>
            <a:endParaRPr lang="en-GB" sz="1600" dirty="0">
              <a:latin typeface="Tw Cen MT Condensed" panose="020B0606020104020203" pitchFamily="34" charset="0"/>
            </a:endParaRPr>
          </a:p>
        </p:txBody>
      </p:sp>
      <p:cxnSp>
        <p:nvCxnSpPr>
          <p:cNvPr id="44" name="Straight Connector 43"/>
          <p:cNvCxnSpPr/>
          <p:nvPr/>
        </p:nvCxnSpPr>
        <p:spPr>
          <a:xfrm flipH="1">
            <a:off x="2555776" y="2996952"/>
            <a:ext cx="64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55702" y="2987660"/>
            <a:ext cx="2376338" cy="369332"/>
          </a:xfrm>
          <a:prstGeom prst="rect">
            <a:avLst/>
          </a:prstGeom>
          <a:noFill/>
        </p:spPr>
        <p:txBody>
          <a:bodyPr wrap="square" rtlCol="0">
            <a:spAutoFit/>
          </a:bodyPr>
          <a:lstStyle/>
          <a:p>
            <a:r>
              <a:rPr lang="en-GB" u="sng" dirty="0" smtClean="0">
                <a:latin typeface="Tw Cen MT Condensed" panose="020B0606020104020203" pitchFamily="34" charset="0"/>
              </a:rPr>
              <a:t>The journey game!</a:t>
            </a:r>
            <a:endParaRPr lang="en-GB" u="sng" dirty="0">
              <a:latin typeface="Tw Cen MT Condensed" panose="020B0606020104020203" pitchFamily="34" charset="0"/>
            </a:endParaRPr>
          </a:p>
        </p:txBody>
      </p:sp>
      <p:cxnSp>
        <p:nvCxnSpPr>
          <p:cNvPr id="47" name="Straight Connector 46"/>
          <p:cNvCxnSpPr/>
          <p:nvPr/>
        </p:nvCxnSpPr>
        <p:spPr>
          <a:xfrm flipH="1">
            <a:off x="8460432" y="377672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460432"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100392"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96336" y="3789040"/>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596336"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236296"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732240" y="3789040"/>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460432" y="422108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460432" y="4221088"/>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100392" y="4221088"/>
            <a:ext cx="0" cy="707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596336" y="422108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596336" y="4221088"/>
            <a:ext cx="0" cy="707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236296" y="4231063"/>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732240" y="422108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732240"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372200" y="2996952"/>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32240" y="4221088"/>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372200" y="4221088"/>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868144" y="422108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868144" y="3789040"/>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Donut 73"/>
          <p:cNvSpPr/>
          <p:nvPr/>
        </p:nvSpPr>
        <p:spPr>
          <a:xfrm>
            <a:off x="6412558" y="3861048"/>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Donut 74"/>
          <p:cNvSpPr/>
          <p:nvPr/>
        </p:nvSpPr>
        <p:spPr>
          <a:xfrm>
            <a:off x="7278091" y="3846562"/>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Donut 75"/>
          <p:cNvSpPr/>
          <p:nvPr/>
        </p:nvSpPr>
        <p:spPr>
          <a:xfrm>
            <a:off x="8116341" y="3861048"/>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TextBox 76"/>
          <p:cNvSpPr txBox="1"/>
          <p:nvPr/>
        </p:nvSpPr>
        <p:spPr>
          <a:xfrm>
            <a:off x="6268542" y="3018438"/>
            <a:ext cx="576064" cy="338554"/>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Schoo</a:t>
            </a:r>
            <a:r>
              <a:rPr lang="en-GB" sz="1600" dirty="0" smtClean="0"/>
              <a:t>l</a:t>
            </a:r>
            <a:endParaRPr lang="en-GB" sz="1600" dirty="0"/>
          </a:p>
        </p:txBody>
      </p:sp>
      <p:sp>
        <p:nvSpPr>
          <p:cNvPr id="78" name="TextBox 77"/>
          <p:cNvSpPr txBox="1"/>
          <p:nvPr/>
        </p:nvSpPr>
        <p:spPr>
          <a:xfrm>
            <a:off x="7092280" y="3018438"/>
            <a:ext cx="684076" cy="338554"/>
          </a:xfrm>
          <a:prstGeom prst="rect">
            <a:avLst/>
          </a:prstGeom>
          <a:solidFill>
            <a:srgbClr val="FF00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Doctors</a:t>
            </a:r>
            <a:endParaRPr lang="en-GB" sz="1600" dirty="0"/>
          </a:p>
        </p:txBody>
      </p:sp>
      <p:sp>
        <p:nvSpPr>
          <p:cNvPr id="79" name="TextBox 78"/>
          <p:cNvSpPr txBox="1"/>
          <p:nvPr/>
        </p:nvSpPr>
        <p:spPr>
          <a:xfrm>
            <a:off x="7956376" y="3018438"/>
            <a:ext cx="684076" cy="338554"/>
          </a:xfrm>
          <a:prstGeom prst="rect">
            <a:avLst/>
          </a:prstGeom>
          <a:solidFill>
            <a:srgbClr val="92D05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Library</a:t>
            </a:r>
            <a:endParaRPr lang="en-GB" sz="1600" dirty="0"/>
          </a:p>
        </p:txBody>
      </p:sp>
      <p:sp>
        <p:nvSpPr>
          <p:cNvPr id="80" name="TextBox 79"/>
          <p:cNvSpPr txBox="1"/>
          <p:nvPr/>
        </p:nvSpPr>
        <p:spPr>
          <a:xfrm rot="16200000">
            <a:off x="5397867" y="3822818"/>
            <a:ext cx="890033" cy="338554"/>
          </a:xfrm>
          <a:prstGeom prst="rect">
            <a:avLst/>
          </a:prstGeom>
          <a:solidFill>
            <a:srgbClr val="FFC0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The Shops</a:t>
            </a:r>
            <a:endParaRPr lang="en-GB" sz="1600" dirty="0"/>
          </a:p>
        </p:txBody>
      </p:sp>
      <p:sp>
        <p:nvSpPr>
          <p:cNvPr id="81" name="TextBox 80"/>
          <p:cNvSpPr txBox="1"/>
          <p:nvPr/>
        </p:nvSpPr>
        <p:spPr>
          <a:xfrm rot="5400000">
            <a:off x="8289848" y="3821301"/>
            <a:ext cx="967755" cy="338554"/>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Fire Station</a:t>
            </a:r>
            <a:endParaRPr lang="en-GB" sz="1600" dirty="0"/>
          </a:p>
        </p:txBody>
      </p:sp>
      <p:sp>
        <p:nvSpPr>
          <p:cNvPr id="82" name="TextBox 81"/>
          <p:cNvSpPr txBox="1"/>
          <p:nvPr/>
        </p:nvSpPr>
        <p:spPr>
          <a:xfrm>
            <a:off x="7941561" y="4581128"/>
            <a:ext cx="713706" cy="338554"/>
          </a:xfrm>
          <a:prstGeom prst="rect">
            <a:avLst/>
          </a:prstGeom>
          <a:solidFill>
            <a:srgbClr val="FFFF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Hospital</a:t>
            </a:r>
            <a:endParaRPr lang="en-GB" sz="1600" dirty="0"/>
          </a:p>
        </p:txBody>
      </p:sp>
      <p:sp>
        <p:nvSpPr>
          <p:cNvPr id="83" name="TextBox 82"/>
          <p:cNvSpPr txBox="1"/>
          <p:nvPr/>
        </p:nvSpPr>
        <p:spPr>
          <a:xfrm>
            <a:off x="6987210" y="4581128"/>
            <a:ext cx="869794" cy="338554"/>
          </a:xfrm>
          <a:prstGeom prst="rect">
            <a:avLst/>
          </a:prstGeom>
          <a:solidFill>
            <a:schemeClr val="bg1">
              <a:lumMod val="85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Mechanics</a:t>
            </a:r>
            <a:endParaRPr lang="en-GB" sz="1600" dirty="0"/>
          </a:p>
        </p:txBody>
      </p:sp>
      <p:sp>
        <p:nvSpPr>
          <p:cNvPr id="84" name="TextBox 83"/>
          <p:cNvSpPr txBox="1"/>
          <p:nvPr/>
        </p:nvSpPr>
        <p:spPr>
          <a:xfrm>
            <a:off x="6325295" y="4581128"/>
            <a:ext cx="462558" cy="338554"/>
          </a:xfrm>
          <a:prstGeom prst="rect">
            <a:avLst/>
          </a:prstGeom>
          <a:solidFill>
            <a:srgbClr val="00B0F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Gym</a:t>
            </a:r>
            <a:endParaRPr lang="en-GB" sz="1600" dirty="0"/>
          </a:p>
        </p:txBody>
      </p:sp>
      <p:sp>
        <p:nvSpPr>
          <p:cNvPr id="85" name="TextBox 84"/>
          <p:cNvSpPr txBox="1"/>
          <p:nvPr/>
        </p:nvSpPr>
        <p:spPr>
          <a:xfrm>
            <a:off x="4114205" y="3049796"/>
            <a:ext cx="1537915" cy="523220"/>
          </a:xfrm>
          <a:prstGeom prst="rect">
            <a:avLst/>
          </a:prstGeom>
          <a:solidFill>
            <a:srgbClr val="FFFF00"/>
          </a:solidFill>
          <a:ln>
            <a:solidFill>
              <a:schemeClr val="tx1"/>
            </a:solidFill>
          </a:ln>
        </p:spPr>
        <p:txBody>
          <a:bodyPr wrap="square" rtlCol="0">
            <a:spAutoFit/>
          </a:bodyPr>
          <a:lstStyle/>
          <a:p>
            <a:r>
              <a:rPr lang="en-GB" sz="1400" dirty="0" smtClean="0">
                <a:latin typeface="Tw Cen MT Condensed" panose="020B0606020104020203" pitchFamily="34" charset="0"/>
              </a:rPr>
              <a:t>The children get to travel</a:t>
            </a:r>
          </a:p>
          <a:p>
            <a:r>
              <a:rPr lang="en-GB" sz="1400" dirty="0" smtClean="0">
                <a:latin typeface="Tw Cen MT Condensed" panose="020B0606020104020203" pitchFamily="34" charset="0"/>
              </a:rPr>
              <a:t>around the ‘town’!</a:t>
            </a:r>
          </a:p>
        </p:txBody>
      </p:sp>
      <p:pic>
        <p:nvPicPr>
          <p:cNvPr id="86" name="Picture 4" descr="Girl Driving a C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11624" y="3423227"/>
            <a:ext cx="395180" cy="31772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http://images.all-free-download.com/images/graphiclarge/motorcycle_clip_art_1804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2864" y="3942281"/>
            <a:ext cx="430914" cy="3508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ages.clipartpanda.com/bus-20clip-20art-school-bus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08424" y="4447778"/>
            <a:ext cx="495354" cy="371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lord.com/wp-content/uploads/2014/04/ambulance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1920" y="3604658"/>
            <a:ext cx="568254" cy="40040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2909214" y="3356992"/>
            <a:ext cx="1162635"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Jogging</a:t>
            </a:r>
            <a:endParaRPr lang="en-GB" sz="1600" dirty="0">
              <a:latin typeface="Tw Cen MT Condensed" panose="020B0606020104020203" pitchFamily="34" charset="0"/>
            </a:endParaRPr>
          </a:p>
        </p:txBody>
      </p:sp>
      <p:sp>
        <p:nvSpPr>
          <p:cNvPr id="92" name="TextBox 91"/>
          <p:cNvSpPr txBox="1"/>
          <p:nvPr/>
        </p:nvSpPr>
        <p:spPr>
          <a:xfrm>
            <a:off x="2915816" y="3861048"/>
            <a:ext cx="1162635"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Hopping</a:t>
            </a:r>
            <a:endParaRPr lang="en-GB" sz="1600" dirty="0">
              <a:latin typeface="Tw Cen MT Condensed" panose="020B0606020104020203" pitchFamily="34" charset="0"/>
            </a:endParaRPr>
          </a:p>
        </p:txBody>
      </p:sp>
      <p:sp>
        <p:nvSpPr>
          <p:cNvPr id="93" name="TextBox 92"/>
          <p:cNvSpPr txBox="1"/>
          <p:nvPr/>
        </p:nvSpPr>
        <p:spPr>
          <a:xfrm>
            <a:off x="2915816" y="4437112"/>
            <a:ext cx="1692188"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In pairs, single file</a:t>
            </a:r>
            <a:endParaRPr lang="en-GB" sz="1600" dirty="0">
              <a:latin typeface="Tw Cen MT Condensed" panose="020B0606020104020203" pitchFamily="34" charset="0"/>
            </a:endParaRPr>
          </a:p>
        </p:txBody>
      </p:sp>
      <p:sp>
        <p:nvSpPr>
          <p:cNvPr id="94" name="TextBox 93"/>
          <p:cNvSpPr txBox="1"/>
          <p:nvPr/>
        </p:nvSpPr>
        <p:spPr>
          <a:xfrm>
            <a:off x="4171602" y="3645024"/>
            <a:ext cx="1502004" cy="861774"/>
          </a:xfrm>
          <a:prstGeom prst="rect">
            <a:avLst/>
          </a:prstGeom>
          <a:noFill/>
        </p:spPr>
        <p:txBody>
          <a:bodyPr wrap="square" rtlCol="0">
            <a:spAutoFit/>
          </a:bodyPr>
          <a:lstStyle/>
          <a:p>
            <a:pPr algn="ctr"/>
            <a:r>
              <a:rPr lang="en-GB" dirty="0" smtClean="0">
                <a:latin typeface="Tw Cen MT Condensed" panose="020B0606020104020203" pitchFamily="34" charset="0"/>
              </a:rPr>
              <a:t>   </a:t>
            </a:r>
            <a:r>
              <a:rPr lang="en-GB" sz="1600" dirty="0" smtClean="0">
                <a:latin typeface="Tw Cen MT Condensed" panose="020B0606020104020203" pitchFamily="34" charset="0"/>
              </a:rPr>
              <a:t>- Move to the side</a:t>
            </a:r>
          </a:p>
          <a:p>
            <a:pPr algn="ctr"/>
            <a:r>
              <a:rPr lang="en-GB" sz="1600" dirty="0" smtClean="0">
                <a:latin typeface="Tw Cen MT Condensed" panose="020B0606020104020203" pitchFamily="34" charset="0"/>
              </a:rPr>
              <a:t>&amp; let the ambulance</a:t>
            </a:r>
          </a:p>
          <a:p>
            <a:pPr algn="ctr"/>
            <a:r>
              <a:rPr lang="en-GB" sz="1600" dirty="0" smtClean="0">
                <a:latin typeface="Tw Cen MT Condensed" panose="020B0606020104020203" pitchFamily="34" charset="0"/>
              </a:rPr>
              <a:t>through!</a:t>
            </a:r>
            <a:endParaRPr lang="en-GB" sz="1600" dirty="0">
              <a:latin typeface="Tw Cen MT Condensed" panose="020B0606020104020203" pitchFamily="34" charset="0"/>
            </a:endParaRPr>
          </a:p>
        </p:txBody>
      </p:sp>
      <p:sp>
        <p:nvSpPr>
          <p:cNvPr id="89" name="TextBox 6"/>
          <p:cNvSpPr txBox="1">
            <a:spLocks noChangeArrowheads="1"/>
          </p:cNvSpPr>
          <p:nvPr/>
        </p:nvSpPr>
        <p:spPr bwMode="auto">
          <a:xfrm>
            <a:off x="179388" y="4941168"/>
            <a:ext cx="4321175" cy="1846659"/>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 (L.O.1):</a:t>
            </a:r>
          </a:p>
          <a:p>
            <a:pPr eaLnBrk="1" hangingPunct="1">
              <a:spcBef>
                <a:spcPct val="0"/>
              </a:spcBef>
              <a:buFontTx/>
              <a:buNone/>
            </a:pPr>
            <a:r>
              <a:rPr lang="en-GB" altLang="en-US" sz="1600" i="1" dirty="0" smtClean="0">
                <a:latin typeface="Tw Cen MT Condensed" panose="020B0606020104020203" pitchFamily="34" charset="0"/>
              </a:rPr>
              <a:t>Running &amp; Stopping</a:t>
            </a:r>
          </a:p>
          <a:p>
            <a:pPr eaLnBrk="1" hangingPunct="1">
              <a:spcBef>
                <a:spcPct val="0"/>
              </a:spcBef>
              <a:buFontTx/>
              <a:buNone/>
            </a:pPr>
            <a:r>
              <a:rPr lang="en-GB" altLang="en-US" sz="1600" dirty="0" smtClean="0">
                <a:latin typeface="Tw Cen MT Condensed" panose="020B0606020104020203" pitchFamily="34" charset="0"/>
              </a:rPr>
              <a:t>Some children will not naturally run/stop</a:t>
            </a:r>
          </a:p>
          <a:p>
            <a:pPr eaLnBrk="1" hangingPunct="1">
              <a:spcBef>
                <a:spcPct val="0"/>
              </a:spcBef>
              <a:buFontTx/>
              <a:buNone/>
            </a:pPr>
            <a:r>
              <a:rPr lang="en-GB" altLang="en-US" sz="1600" dirty="0" smtClean="0">
                <a:latin typeface="Tw Cen MT Condensed" panose="020B0606020104020203" pitchFamily="34" charset="0"/>
              </a:rPr>
              <a:t>with a space in between their feet. If this is</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he case you could ask them to run with feet</a:t>
            </a:r>
          </a:p>
          <a:p>
            <a:pPr eaLnBrk="1" hangingPunct="1">
              <a:spcBef>
                <a:spcPct val="0"/>
              </a:spcBef>
              <a:buFontTx/>
              <a:buNone/>
            </a:pPr>
            <a:r>
              <a:rPr lang="en-GB" altLang="en-US" sz="1600" dirty="0" smtClean="0">
                <a:latin typeface="Tw Cen MT Condensed" panose="020B0606020104020203" pitchFamily="34" charset="0"/>
              </a:rPr>
              <a:t>Either side of the set point. Also children need</a:t>
            </a:r>
          </a:p>
          <a:p>
            <a:pPr eaLnBrk="1" hangingPunct="1">
              <a:spcBef>
                <a:spcPct val="0"/>
              </a:spcBef>
              <a:buFontTx/>
              <a:buNone/>
            </a:pPr>
            <a:r>
              <a:rPr lang="en-GB" altLang="en-US" sz="1600" dirty="0">
                <a:latin typeface="Tw Cen MT Condensed" panose="020B0606020104020203" pitchFamily="34" charset="0"/>
              </a:rPr>
              <a:t>t</a:t>
            </a:r>
            <a:r>
              <a:rPr lang="en-GB" altLang="en-US" sz="1600" dirty="0" smtClean="0">
                <a:latin typeface="Tw Cen MT Condensed" panose="020B0606020104020203" pitchFamily="34" charset="0"/>
              </a:rPr>
              <a:t>o bend their knees to stop/jump! V.Important</a:t>
            </a:r>
            <a:r>
              <a:rPr lang="en-GB" altLang="en-US" sz="1600" dirty="0">
                <a:latin typeface="Tw Cen MT Condensed" panose="020B0606020104020203" pitchFamily="34" charset="0"/>
              </a:rPr>
              <a:t>!</a:t>
            </a:r>
            <a:endParaRPr lang="en-GB" altLang="en-US" sz="1600" dirty="0" smtClean="0">
              <a:latin typeface="Tw Cen MT Condensed" panose="020B0606020104020203" pitchFamily="34" charset="0"/>
            </a:endParaRPr>
          </a:p>
        </p:txBody>
      </p:sp>
      <p:pic>
        <p:nvPicPr>
          <p:cNvPr id="9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4276" y="5013176"/>
            <a:ext cx="9017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a:spLocks noChangeArrowheads="1"/>
          </p:cNvSpPr>
          <p:nvPr/>
        </p:nvSpPr>
        <p:spPr bwMode="auto">
          <a:xfrm>
            <a:off x="4499992" y="4941168"/>
            <a:ext cx="4464496"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Changing direction and keeping balance</a:t>
            </a:r>
          </a:p>
          <a:p>
            <a:pPr eaLnBrk="1" hangingPunct="1">
              <a:spcBef>
                <a:spcPct val="0"/>
              </a:spcBef>
              <a:buFontTx/>
              <a:buNone/>
            </a:pPr>
            <a:r>
              <a:rPr lang="en-GB" altLang="en-US" sz="1600" dirty="0" smtClean="0">
                <a:latin typeface="Tw Cen MT Condensed" panose="020B0606020104020203" pitchFamily="34" charset="0"/>
              </a:rPr>
              <a:t>To remained balanced when changing</a:t>
            </a:r>
          </a:p>
          <a:p>
            <a:pPr eaLnBrk="1" hangingPunct="1">
              <a:spcBef>
                <a:spcPct val="0"/>
              </a:spcBef>
              <a:buFontTx/>
              <a:buNone/>
            </a:pPr>
            <a:r>
              <a:rPr lang="en-GB" altLang="en-US" sz="1600" dirty="0" smtClean="0">
                <a:latin typeface="Tw Cen MT Condensed" panose="020B0606020104020203" pitchFamily="34" charset="0"/>
              </a:rPr>
              <a:t>direction the children should shuffle their</a:t>
            </a:r>
          </a:p>
          <a:p>
            <a:pPr eaLnBrk="1" hangingPunct="1">
              <a:spcBef>
                <a:spcPct val="0"/>
              </a:spcBef>
              <a:buFontTx/>
              <a:buNone/>
            </a:pPr>
            <a:r>
              <a:rPr lang="en-GB" altLang="en-US" sz="1600" dirty="0" smtClean="0">
                <a:latin typeface="Tw Cen MT Condensed" panose="020B0606020104020203" pitchFamily="34" charset="0"/>
              </a:rPr>
              <a:t>feet with a slight bend at the knee –</a:t>
            </a:r>
          </a:p>
          <a:p>
            <a:pPr eaLnBrk="1" hangingPunct="1">
              <a:spcBef>
                <a:spcPct val="0"/>
              </a:spcBef>
              <a:buFontTx/>
              <a:buNone/>
            </a:pPr>
            <a:r>
              <a:rPr lang="en-GB" altLang="en-US" sz="1600" dirty="0" smtClean="0">
                <a:latin typeface="Tw Cen MT Condensed" panose="020B0606020104020203" pitchFamily="34" charset="0"/>
              </a:rPr>
              <a:t>without ever crossing them. Children crossing legs</a:t>
            </a:r>
          </a:p>
          <a:p>
            <a:pPr eaLnBrk="1" hangingPunct="1">
              <a:spcBef>
                <a:spcPct val="0"/>
              </a:spcBef>
              <a:buFontTx/>
              <a:buNone/>
            </a:pPr>
            <a:r>
              <a:rPr lang="en-GB" altLang="en-US" sz="1600" dirty="0" smtClean="0">
                <a:latin typeface="Tw Cen MT Condensed" panose="020B0606020104020203" pitchFamily="34" charset="0"/>
              </a:rPr>
              <a:t>will be slower &amp; risk falling over!</a:t>
            </a:r>
          </a:p>
        </p:txBody>
      </p:sp>
      <p:pic>
        <p:nvPicPr>
          <p:cNvPr id="9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6336" y="4969909"/>
            <a:ext cx="1131053" cy="91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41206" y="5805264"/>
            <a:ext cx="891234" cy="9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85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4</a:t>
            </a:r>
          </a:p>
        </p:txBody>
      </p:sp>
      <p:pic>
        <p:nvPicPr>
          <p:cNvPr id="5"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6"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7"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8"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9"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1"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Move like a…….: </a:t>
            </a:r>
            <a:r>
              <a:rPr lang="en-GB" sz="1500" dirty="0" smtClean="0">
                <a:latin typeface="Tw Cen MT Condensed" panose="020B0606020104020203" pitchFamily="34" charset="0"/>
              </a:rPr>
              <a:t> For this warm-up the children must move around the space without touching anyone else. The leading adult will call out a method of transport and the children have to move accordingly. The movements are as follows!: Car = Jogging around pretending to hold a steering wheel, Plane = Jogging around with arms outstretched like wings, </a:t>
            </a:r>
            <a:r>
              <a:rPr lang="en-GB" sz="1500" dirty="0">
                <a:latin typeface="Tw Cen MT Condensed" panose="020B0606020104020203" pitchFamily="34" charset="0"/>
              </a:rPr>
              <a:t> </a:t>
            </a:r>
            <a:r>
              <a:rPr lang="en-GB" sz="1500" dirty="0" smtClean="0">
                <a:latin typeface="Tw Cen MT Condensed" panose="020B0606020104020203" pitchFamily="34" charset="0"/>
              </a:rPr>
              <a:t>Motorbike = Hopping on one foot (</a:t>
            </a:r>
            <a:r>
              <a:rPr lang="en-GB" sz="1500" b="1" i="1" u="sng" dirty="0" smtClean="0">
                <a:latin typeface="Tw Cen MT Condensed" panose="020B0606020104020203" pitchFamily="34" charset="0"/>
              </a:rPr>
              <a:t>If L/A need to ask them to jump  from one foot to the other</a:t>
            </a:r>
            <a:r>
              <a:rPr lang="en-GB" sz="15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The journey game! – </a:t>
            </a:r>
            <a:r>
              <a:rPr lang="en-GB" sz="1500" dirty="0" smtClean="0">
                <a:latin typeface="Tw Cen MT Condensed" panose="020B0606020104020203" pitchFamily="34" charset="0"/>
              </a:rPr>
              <a:t>For this activity you will turn your playing area into a little town for the children to travel around! Create some ‘roads’ using cones and roundabouts using hoops. Ensure the roads lead to pretend venues (School, Gym, Library, Hospital </a:t>
            </a:r>
            <a:r>
              <a:rPr lang="en-GB" sz="1500" dirty="0" err="1" smtClean="0">
                <a:latin typeface="Tw Cen MT Condensed" panose="020B0606020104020203" pitchFamily="34" charset="0"/>
              </a:rPr>
              <a:t>etc</a:t>
            </a:r>
            <a:r>
              <a:rPr lang="en-GB" sz="1500" dirty="0" smtClean="0">
                <a:latin typeface="Tw Cen MT Condensed" panose="020B0606020104020203" pitchFamily="34" charset="0"/>
              </a:rPr>
              <a:t>). At first let the children engage in the role play and travel from one venue to the other. To ensure the children continue to develop physically add the following element – when the leading adult calls out ‘Car’ – The children jog pretending to be holding a steering wheel. ‘Motorbike’ = The children hop around the ‘town’. ‘Bus’ = Children get into pairs and form a ‘bus’ by placing hands on the others shoulders. If the leading adult calls out ‘Ambulance’ all children must move to the side of the road, this is where the leading adult runs around the roads making a siren noise!</a:t>
            </a:r>
          </a:p>
          <a:p>
            <a:pPr>
              <a:defRPr/>
            </a:pPr>
            <a:r>
              <a:rPr lang="en-GB" sz="1500" u="sng" dirty="0" smtClean="0">
                <a:latin typeface="Tw Cen MT Condensed" panose="020B0606020104020203" pitchFamily="34" charset="0"/>
              </a:rPr>
              <a:t>3. Take off! – </a:t>
            </a:r>
            <a:r>
              <a:rPr lang="en-GB" sz="1500" dirty="0" smtClean="0">
                <a:latin typeface="Tw Cen MT Condensed" panose="020B0606020104020203" pitchFamily="34" charset="0"/>
              </a:rPr>
              <a:t>In this game the children are to travel in the same way that planes do – through the air! Mark out a line that no children can move over and tell the children that it is the ocean! Behind this marker the children are standing on the runway! Their mission – to fly to another country! Set cones out marking the start of another country and explain that they must travel through the air! </a:t>
            </a:r>
            <a:r>
              <a:rPr lang="en-GB" sz="1500" b="1" i="1" u="sng" dirty="0" smtClean="0">
                <a:latin typeface="Tw Cen MT Condensed" panose="020B0606020104020203" pitchFamily="34" charset="0"/>
              </a:rPr>
              <a:t>M/A children start flying to a country that’s further away, L/A aim to fly over the smaller parts of the ocean! </a:t>
            </a:r>
            <a:r>
              <a:rPr lang="en-GB" sz="1500" dirty="0" smtClean="0">
                <a:latin typeface="Tw Cen MT Condensed" panose="020B0606020104020203" pitchFamily="34" charset="0"/>
              </a:rPr>
              <a:t>(By the way, planes can land on water so don’t panic if they don’t make it)</a:t>
            </a:r>
            <a:endParaRPr lang="en-GB" sz="1500" u="sng" dirty="0">
              <a:latin typeface="Calibri"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5"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6"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7"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nk Airpla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3000" y="5660324"/>
            <a:ext cx="475384" cy="2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1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716016" y="4457437"/>
            <a:ext cx="4226987" cy="4627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9263" y="1247849"/>
            <a:ext cx="8785225" cy="3693319"/>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How will the lesson be set up?</a:t>
            </a: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p:txBody>
      </p:sp>
      <p:sp>
        <p:nvSpPr>
          <p:cNvPr id="5" name="TextBox 4"/>
          <p:cNvSpPr txBox="1"/>
          <p:nvPr/>
        </p:nvSpPr>
        <p:spPr>
          <a:xfrm>
            <a:off x="1763688" y="68431"/>
            <a:ext cx="4898256" cy="1200329"/>
          </a:xfrm>
          <a:prstGeom prst="rect">
            <a:avLst/>
          </a:prstGeom>
          <a:noFill/>
        </p:spPr>
        <p:txBody>
          <a:bodyPr wrap="square" rtlCol="0">
            <a:spAutoFit/>
          </a:bodyPr>
          <a:lstStyle/>
          <a:p>
            <a:pPr algn="ctr"/>
            <a:r>
              <a:rPr lang="en-GB" sz="3600" dirty="0" smtClean="0">
                <a:latin typeface="Tw Cen MT Condensed" panose="020B0606020104020203" pitchFamily="34" charset="0"/>
              </a:rPr>
              <a:t>The Power of P.E</a:t>
            </a:r>
          </a:p>
          <a:p>
            <a:pPr algn="ctr"/>
            <a:r>
              <a:rPr lang="en-GB" sz="3600" dirty="0" smtClean="0">
                <a:latin typeface="Tw Cen MT Condensed" panose="020B0606020104020203" pitchFamily="34" charset="0"/>
              </a:rPr>
              <a:t>E.Y.F.S – ‘Transport’ L4</a:t>
            </a:r>
            <a:endParaRPr lang="en-GB" sz="3600" dirty="0">
              <a:latin typeface="Tw Cen MT Condensed" panose="020B0606020104020203" pitchFamily="34" charset="0"/>
            </a:endParaRPr>
          </a:p>
        </p:txBody>
      </p:sp>
      <p:sp>
        <p:nvSpPr>
          <p:cNvPr id="6" name="TextBox 5"/>
          <p:cNvSpPr txBox="1">
            <a:spLocks noChangeArrowheads="1"/>
          </p:cNvSpPr>
          <p:nvPr/>
        </p:nvSpPr>
        <p:spPr bwMode="auto">
          <a:xfrm>
            <a:off x="6588225" y="119534"/>
            <a:ext cx="2376263" cy="1077218"/>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anose="020B0606020104020203" pitchFamily="34" charset="0"/>
              </a:rPr>
              <a:t>Equipment needed:</a:t>
            </a:r>
          </a:p>
          <a:p>
            <a:pPr eaLnBrk="1" hangingPunct="1">
              <a:spcBef>
                <a:spcPct val="0"/>
              </a:spcBef>
              <a:buFontTx/>
              <a:buNone/>
            </a:pPr>
            <a:r>
              <a:rPr lang="en-GB" altLang="en-US" sz="1600" dirty="0" smtClean="0">
                <a:latin typeface="Tw Cen MT Condensed" panose="020B0606020104020203" pitchFamily="34" charset="0"/>
              </a:rPr>
              <a:t>Disc Cones (Red, Green, White, Yellow, Blue ). Plastic Hoops &amp; Bean Bags, Dot markers</a:t>
            </a:r>
            <a:endParaRPr lang="en-GB" altLang="en-US" sz="1600" dirty="0">
              <a:latin typeface="Tw Cen MT Condensed" panose="020B0606020104020203" pitchFamily="34" charset="0"/>
            </a:endParaRPr>
          </a:p>
        </p:txBody>
      </p:sp>
      <p:sp>
        <p:nvSpPr>
          <p:cNvPr id="7" name="AutoShape 16" descr="data:image/jpeg;base64,/9j/4AAQSkZJRgABAQAAAQABAAD/2wCEAAkGBxMTEhUTExIWFhUXFRYXFhcYGBcVFxoXGBUYGBUYGBcYHiggGholGxcVITEiJSkrLi4uFx8zODMtNygtLisBCgoKDg0OGxAQGi0lHyYtLS8uLS03LS0wLy4tLy0tLTUvLS0tNS0tLTUtLS0tLS0tLS0tLS0tLS0tLS0rLS0tLf/AABEIAOEA4QMBIgACEQEDEQH/xAAbAAEAAgMBAQAAAAAAAAAAAAAAAQIDBAUGB//EADoQAAEDAgMGBQMDAwMFAQEAAAEAAhEhMQNBUQRhcYGR8AUSobHBItHhBkLxBxMyFFJiI3KCksIzFf/EABsBAQEAAgMBAAAAAAAAAAAAAAABAgQDBQYH/8QAMxEAAgEDAgMECQMFAAAAAAAAAAECAwQRBSESMVETQWGxIiMycYGhwdHhM0KRFBYk8PH/2gAMAwEAAhEDEQA/APuKIiAIiIAiIgCIiAIiIAipiYgaJJgLSxPFB+1pPota4vKFv+rJLz/jmMHQRck+JPyaB1Kp/wD0cT/j0/K6+WvWa72/gy4Z2UXGHiOJ/wASrjxR81aOqR16zf7mvgxhnWRc1niw/c0j1W1g7ax1A6ui3aN/bVvYmn5/wyGwiItwBERAEREAREQBERAEREAREQBERAEREAUOcBcwtXbduayl3afdcTaMZzzLjyy5LqL/AFija+ivSl06e9lSOxjeK4YsfNwUM8XwzqFwg3W8LGRM9++5dD/cF1xZxHHTH5Lg6HjO0+Zw8pkATTXP7LQ/1Gsi9D3ooMituo7z6LIMZw0OoIB7ErSqVqVzUdSq2m33Ya+hS7Mab21Vm4oJ39xBhYh5CfqbGctkZ6KxwBH/AE3znDr+iqsFU/RmpeHJ/wAP7jJl86cVqHEcD9TSBqK+3ysmHjjWd61KttVo/qRaGTKc++yqOA5qfMLQoiT3muEGbC2t7LO5GoounsnirXUd9J9FxCcvTvNVe7qe+a7K01S5t3tLK6Pf/hMHrQVK8xs22OwogyJtf3Xe2TbW4lr6G69ZYarRutuUuj+nUxNlERdoAiIgCIiAIiIAiIgCIiALnbf4jEtbV2uQVvEds8v0tP1Z7lxvm683rGrul6mi/S7308Pf5GSRDnVvzVXO3WHyp+VGS8jz3ZkVbqR3p7qxF/RJ73o6d1h7Kgq/vcqgfn5+VZvzqhPVZAq5sm3GlbhULcxy5n1V3ex5xdSMzOaoIbtJGfH0VwcJ/wDk0tN5BjhKwNNc9/P+SqkTI/FtYW9R1CtTXDnij0e6Jgy4mG5v+LvOOh5LGzaR+6QRkYCq0+WxPdlL8QGQ4T3S/Nc3+Fcc06cvDdfgm5sDEE5KpfAjPv0Wu7ZTE4bqxZ0mnwsP+qIo+h30GprmFwV9Nq0lxL0o9VuMm41/vpZMPEcCHA1DqR7fC12Y4Oc5dgCyt/cBpofnhVaccxeVzB6fw7xMYn0uo4eq6C8Kx8VF5pC9N4J4qMVsGjxcL2Gk6p23qqvtdz6/kxOoiIu9AREQBERAEREAWtt+1f22zmaBbDnQJK87tOP53l2VgPwup1e//paPo+1LZeHiVIxEzeZOefryRqd8lDe/VeD3e7Mysd78/RC2mvffRJOXeSsLeioKhqgM4A5Z/wAlWcO/hRpT+OayKVcJE8Ko6O+9ykCvLu+d0Jy4dcu9yoKnLU8OixYnTQ98lfy1E/cbhz0UOFjT17uqQik3yvlnNNFXzTG8ccjHEWVmGBre147Cq08hQyOG+4QFHNE33fkeirWI1nesh3x3WkafCxuE335dz+VSFfORFKmvA1tGUSjsQGjhNY15KRGZ049e7LCXxUC5Jy5yuejXqUnmm8EZrbTshFcMkihgnS3LctLH8QLTBaRrIE9dy6hfav55cJVcUNcIcJ5d0W6rijWfro4fWP1X2Ic/D8QbFKk0nv1qsmyeJlhDhStKi60fEPAjfDNBlxXFxMR7T5XTTIrkdmkuOnLK6ru+wPtfg/iLcfDD2ncRoRdbq+TfpLx84OM0OP8A03UdWOBrovrIXqLK47anvzXMgREW4AiIgCIiA5/jGPDQ0fuvwC4xPf4WfbcfzvJmgMDh3VYCZC+e6rdf1FzKS5LZfD87maIM27lQ53d1JnLl3kVMSLUWgUhppevY74qGN/lAzvvuqebfr07I6qgSm/ipP39lDRuH5PBUpAJvnZVb78/4Ujj0He+25RiVpIGllQVLonWm8VpKEa91UOdEifvPYR2p4373LIFQetOQ0J5hC6OGlePLJTU97us8eir5Dvvn6qkKOOs91B5qDXkRWxgjvuELs60oANZ/ieKg2z+/xF0BRwpeKm1BGsrE5goJ3dL15iivJIFMqClNDxr6LCGipNLGTQUiDPJZIxIpTy5UqftXcq4kwDnS1N248ir4rDE3FBmOxCxuIJyJgmthfM30WSIWdiHWBnnxWt4hs2HiiHCDAggfUL99FfzQJMZxyrGk3WBxrUGLUqZM1vr8Lkg5ReYvAOHt3hD8MeYHzMGY+V9U/Ru3nG2TDcYkAtIGXloPSF4T/VFgqZFIGZ+NF6b9B+I4cPwR9JLi9o4gSBO8TzXeaTcPtuGXeQ9giIvTgIiIAsW1YnlY46BZVz/GnfQBqfZat7W7G3nU6J/gHGa7vVQT9t3qpUAL5sjMgt/HFQ7ThnYfdWOuv5UROVT1/CyRSHR721ERCmcxaLfCsaTvpT0UT3yWSKRWTv8A4+yh143AfdDPAxO9Tv1zO+ioKuPuIj3VQJz737lIFBnmjc91KQqDG4wN/KZNKHijrWpFs+WqsG2J4c5/Hsoc4EUG4d8VSECTffMGO7rH579aVvGfGNLrICeUDOSTB/Cq8HnHONJyr7qoETluvyFzxhYXurG7WBb3geyuRmSTy4meFVVrtALyafPM13q4IYsTEjXUZd5dFRzg3WvP1PTkrmg314Wr8rXc0/SYIvNpvTvJZJEJeSRQ3ncRTrfgsOM6smSK9c6enNXIFBMEAEjKsTxt3Ko5pM/USCMjEgb+cchos0Qx4j5JNhUAA5cuXQrCZ6R5qRlQV5K+O8QSTERWkTevGixY5b/iKTJk8LznyXJFA0sZ5rSLxFOhpTvNa2z7Y7CxGPaYc0gjfHTesmKKUvNt34WjiXqtyntuiH3HYNpGLhsxG2e0OHMLOvNf0+2ov2RoP7HOZyuPdelXsaM+OmpdUAiIuQBcjxtxloygnmuuuN40frb/ANp9/wCV1GuSxZTx4eaKjnjv0VJz6emajExBHysLtsaLmPwvCKLZkbFopy0+Ed3xWEbSDYieh3rIXA5z+FcNFJMypJFTl3vTOprGihl+nDvcqCPIM6d95qX3O6a/ATy+3dOqr3NupWYHlgdeVlQP1GcACamoVooCNFBNRTKvv1EHqqgQd9OCAEfzzPe9Vc455mByrJUOP474j3VBXGxDaYAA7jKqPBmsTlTOyt5YmMq8eysbybzrYG4Ovx9lQVxnyJBqI+TQTdVceMVOZM6XVnzWdKU3/wALDjiaeaPQjL59AiRCHCG3qSJNSAMyN8e6wzkAR9Mwcs/tVWL7QRGUVpWakUjnMqHPdF6a8s6UN1nhkMbjlIAB3T5W3bSy1vNWGyIykAQbVPdAs7AG2pNTWSTna/4WAt8prrAjQjQZ8QuSJAZlzXa5xBnXdf0Wlj4n0AyPN5t9B6/FlbHxBJEzAg6Ak0yqacahYMfHoAYdNT1idcz3K5oxZDWxHiaUrNpPLctXEJlZAwgVpfrpwFOqwOK2ooH0L+l2J9GO3R7TfUEW5L3K+ff0tP1Y4jJhn/2X0FensHm3j8fMBERbgC4/joqw8Quwud45g+bCJ0r8LrtWpOpaTiumf4eQeO2vaCT5WCsxxi63vD/BfNBfU7+P5WnsWCRilxFgus3ajkTpTqvOWdzaWtNSkuKT+RQ3wXDBggBMXwcCrCW05LKzanXnvNZmbZNCBELsY6tZVdpxx70MHKxWYrD/ALhHD0zU4e0DWDpY7rrruc11uzeFrY2xh1xPJWppVpcLiovHu3Qya7Rrb7yoImvde/RVdsTh/i4xWh9pyWI41Q148p6b7529V0l1pde33ayuqMkzLHEDs1UG+76ptc9lG2oU8oEX7G+mvquvKVgGd51sZkn2VZuRaPXdzMKHuBFZr0j7IXgAxSOdyOf8rIEtcZoL9/JWu5tQZtI0ExpnUBWBmvlOs24zyVHvrWDH3j7Z5KohZ+Nwg3yoBmZ5LDiODqGSc/LTXOaCo7omIcom4m5MVHOnooGLWgiJMDMa9PZVIhjIpFQKEipmsxwp7qMRzi2bG9tcp3WpdMUiN5m9SNLb81qnEEAxNxxoJPoTzrouRLJCMdxhxcB+4Ei5obdAFTaGkAG3+PPMVzWTEcY33GlaCRNp+Fq4mIQAIN4JAofWg748sUDDtTBc1mBQ9bXWu/DEEi8T+BXWvPRZsR8f4isXJ0qLcYWrjYlaGL0EiaLYhkhgxHk5ysKs51VQhc6QPef0tbXHO5gvxyX0BeI/pbhf9LGdBq8CcqNmONfVe3XpbBYt4/HzAREW4AocKGVKhwoo+QPFvuQNSBewVWugUJ/icuPwofRxBrDjpkdQoDojWYpvy0FI6L5pNYbRTK1xpzkW76LJh4kQOW/v7LXGk1BlXD5OV878lg0U2hiZd76q+DtGhNclpO3GRvE854BXONOfTWulis6VSpSfFB4ZTosxpod+fpRYtpw2uFYIWu13/LneaqzXxbOwuu+s9ca9Gvv4/cjRqYmE9klv1A13jgsbdoD6TBFxHp3oV0XPmh7K1No2SSCKEZ5rbrafb3ce0oPD+Xx6EyVLDc9aTQyKDuio8SQK0rut2VTCxiPpdQ6zcmI5/dTMWMWPSZhecrUJ0ZuE1hlyQ51aOoMvtz1WLaQJyFRxiZJNlfGbLT0Osae6x4wgA5ZyKzX4pzyyxQKvxRug2k1q01g2oIpVYsXEBDrTUA2i8ka/hXg3NSJpkNI6DqsTpdQlp0FaxFgDbks1ghUzQiopS1Ivw04KuK76pdexNCY46Se4WLEc2KftyNLWJjl9lXFeHeYEbpNotNMpPcLkUQUxTBJ1rwmg3fysDm1P1SbGTMVma58s4UYmJIoYIkVO8XN9Fr7TtMkiciBE9b1/K5oxZDHi41xNJpBtTvotbFxZrvP4r0ViQaTvG/T5WFxziv5WxFAkqpUqWtkgAXgcysgfVf6e7N5Njaa/W5z68YHKAOq9KtXwrZf7WDh4Y/axo5gV9ZW0vWUYcFOMeiAREXKAiIgPJ+ObOGYpMUdUU6rScJ4we+C9R43sn9zDMD6m1Gp1C8q18bj074b14XVrV0LhtcnuvqUEX4W9/dWLhXXsU91RwrzHodOikg1g60rPqusBZrzFRX1G5SaVia7ufe5Q6YFM/Qqrmm4JNKSZzma/GqFMoJrcWzEd/dS14iYPSarG4k5wc627ooDhSD0juO5UaBsvxQd9em9XOJAj0vxlamG7LfOmvorh5k0M660+5XNQuKlCWabwCNpAdeNOffsuVg4vkcA4ktNAaGF1MRpLaHnf2pK5+04UyCZyrnC9JRuaOoQ7KqsS/wB5fYhmxAD9Mk84HM+nVVcJFzc5VkDfb8rTw3lpDSfpgx8BZnOp7EesdfVdLcWs7efBIEChAqfpAJNLCJNfZYMdx8wDWkE6RInN3KFLxa5B9LUnoOSgkSB+4NAoAKmsjdQhcaQMeI5s3ABJGcGIoZ4LUgAeUzYAkRUAV4V7osj4LrwDOYmB9I+29Yn4om8AEUJygRJGq5YohgeBUxoeoEHj9lrPMN/8qWpkRvV8R2RECaHdr7rVe4W0kLZigWxTfr36qhUE/lRCzAXe/RHh397amSPoZLnch9I/9o9VwQV9S/p74V/a2f8AuH/LFh3/AI/tHzzW5ZUe0rJdy3B6pERelAREQBERAF5bxzYix8gfQ7oDovUrFtWAHtLTn8GR6rQ1GzV1Rce9br3g8Rr6TuUtNBNJz91m23ZnYb/K4Dju3dQtZuIIFqbh65rwk4Sg3GSw0Ul1QRUGeV/x6qWut82m/FVG+Pf2NApE1zNtPXisQMUERYzFzRBWsZXmor7KHsk1G+sXAjJHPE1O6vevugIdihoNYqNSD8lGvtQVBk53taaj3WOachrHGvXgrOFLSd0TqssIGVpt/wDMDnGi1sXEBbe3GOHeqs2SR9FSIvpvVcR5bNJpfdXU0yVhmLyuYNN7xEGJ59zZTsGMP8HAbt+g70Cw+JkiOs/xw9FzsLFJqKHI5r09Jq/t3CftLvIdbbJaDBA5inxaNMlpF3ldUmt45DPSfVbuC4PYTEn90mmhpw9lo7QBmDyjQ0PUBdIoOEnCXNcwYdrvBmIE6ncNInuCtYuJPlmgM85qfdTjOBzrpIII80xOdCO6LWe+aSfxH8LnjHYEHF7taIkdVjJlAUPffdlzYBWZVp3ICr7PgOe5rGCXOIAA1Kcwdb9J+C/6rHDSD5G/U8xkD/jOpp6r7BhsDQABAAgBcn9MeCN2XBDQPrcAcQzMu00gSQuwvSWVv2NPfm+YCIi3AEREAREQBERAafiWwDFbo4f4n77l5DGwCwlpaZHc717taHivhrcZujhY/BXTappauF2lP2/P8g8c91aD2+OKxuvNiT1I09Vn2zCdhOLXivobCmop7rVdigR3Q7jnC8g4Si+GSwwXfWTIqN9+HwqsJEgxMbrV8vzqsP8AeFY6TnSoHQVUf6iMqxQzldXhYNjzDV1RQE0gHKpy7Cx+YC0k6TFRP3yC1jiGSL9O/wCFTFxaDIQc5nQCvYWSgDZ8xzI0zMSddfsq4uNBgZCTMiYt5e/zqv2g1E09OkyFhftE8tBGprymm9ZqmDJtuITNDOYiJPzTcuNiEtMg376rddjOcP8AjNazAmBbj6LTfFvehW/aVHRmmgbXhm0FmIDk76XC99ea3fF8ItN7yaVpWDap+y4bBkV1Nkxw/CLDPnYOo071W7qVJS4biHJ7P6A5mI4zFo3/AG1WOarJj3+PhYZWouQJQSgKvgYLnuDWgkmgAqVQQwEmACSTAAqSToF9P/Rv6YGztGLiCcUig/2CMt9TKr+kv0kMCMTGh2LkLhukanevWLvLGy4PWVOfcugCIi7QBERAEREAREQBERAEREBg2vY2YjfK9oI9eRXjPFvAMTBgsHnZMUq4SZqPsvdItK7sKVyvSWH1B8kxtpArImIi1N6p/fhtPmnCV9E8V/TOBjV8vkdEeZkA8xYryHif6R2nD/8AzjEbu/y0sV0FbSq1Pksrw+wOI/as61ExJ/Hcc8OJjyIINYoYAy9Fjxg5hLXtcwzYggiNAVruf5rnctVU8PcG4/aTY0pMjuy1ziQKfjoViGJHAGdVBNLZ9hZKGAWDzrG8UUB6o538ICssAsDFVPmeHBzLmBAqTOgGaqF6b+n/AIUcXaRilv0YcmTYuIgDjWeS37So5epayn8gee2mQfKWkOH+QIggzmDZYF9h8c/TOBtJ8zwWv/3NgE/91KrT2L9D7LhuBIdiRk8gjmABK5HpdVSxFrHUHgPBPAMbanQxv0/uef8AED54BfS/09+nMLZW0HmeQPM8/wDyP2jhuXXwcFrB5WtDRoAAOgV12VtYwo7vd9fsAiIt0BERAEREAREQBERAEREAREQBERAEREBixtmY/wDyY13EA+64O1forZHCjCw1q0nPcdF6NFxzpQn7STB4jaP6eMuzGcDvAiFrYv8ATp37ccHi23rXPRfQEWu7C3f7fMHzs/06xJEY7Y18pHCklbGF/Tkfu2g8mRpqePoveIotPt1+35sHk9m/QOzN/wAi99Bd0QYINhw6L0ux7IzCaGYbQ1oyAA58VnRbFOhTp+xFIBERcoCIiAIiIAiIgCIiAIiIAiIgCIiAIiIAiIgCIiAIiIAiIgCIiAIiIAiIgCIiAIiIAiIgCIiAI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10" name="Straight Connector 9"/>
          <p:cNvCxnSpPr/>
          <p:nvPr/>
        </p:nvCxnSpPr>
        <p:spPr>
          <a:xfrm>
            <a:off x="2555776" y="1268760"/>
            <a:ext cx="0" cy="3672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1520" y="1916832"/>
            <a:ext cx="2232248" cy="160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Multiply 11"/>
          <p:cNvSpPr/>
          <p:nvPr/>
        </p:nvSpPr>
        <p:spPr>
          <a:xfrm>
            <a:off x="251520" y="2184139"/>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1259644" y="202303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709075" y="240094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1691568" y="2780928"/>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971600" y="2761044"/>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2051720" y="2328996"/>
            <a:ext cx="288032" cy="25202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17"/>
          <p:cNvSpPr/>
          <p:nvPr/>
        </p:nvSpPr>
        <p:spPr>
          <a:xfrm rot="20684978">
            <a:off x="1048805" y="2349584"/>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p:cNvSpPr/>
          <p:nvPr/>
        </p:nvSpPr>
        <p:spPr>
          <a:xfrm rot="8543354">
            <a:off x="1023244" y="3134212"/>
            <a:ext cx="715870" cy="883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339010" y="2436167"/>
            <a:ext cx="121365" cy="74822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179388" y="15567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W/Up – Move like a……!</a:t>
            </a:r>
            <a:endParaRPr lang="en-GB" u="sng" dirty="0">
              <a:latin typeface="Tw Cen MT Condensed" panose="020B0606020104020203" pitchFamily="34" charset="0"/>
            </a:endParaRPr>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0" b="14578"/>
          <a:stretch/>
        </p:blipFill>
        <p:spPr bwMode="auto">
          <a:xfrm>
            <a:off x="395535" y="80249"/>
            <a:ext cx="1705583" cy="11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Down Arrow 24"/>
          <p:cNvSpPr/>
          <p:nvPr/>
        </p:nvSpPr>
        <p:spPr>
          <a:xfrm rot="6152485">
            <a:off x="944550" y="1793145"/>
            <a:ext cx="160022" cy="51552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2551320">
            <a:off x="757137" y="2960828"/>
            <a:ext cx="140892" cy="4856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rot="7358727">
            <a:off x="1852764" y="2010299"/>
            <a:ext cx="142891" cy="39440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4" descr="Yellow Airpl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9" y="3573016"/>
            <a:ext cx="737193" cy="3283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d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48389"/>
            <a:ext cx="504056" cy="4566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images.all-free-download.com/images/graphiclarge/motorcycle_clip_art_18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980897"/>
            <a:ext cx="648829" cy="5282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www.clipartlord.com/wp-content/uploads/2014/05/train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231063"/>
            <a:ext cx="1274172" cy="689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clipartlord.com/wp-content/uploads/2015/04/submarine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686" y="4037347"/>
            <a:ext cx="874758" cy="55847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555702" y="1259468"/>
            <a:ext cx="2376338" cy="369332"/>
          </a:xfrm>
          <a:prstGeom prst="rect">
            <a:avLst/>
          </a:prstGeom>
          <a:noFill/>
        </p:spPr>
        <p:txBody>
          <a:bodyPr wrap="square" rtlCol="0">
            <a:spAutoFit/>
          </a:bodyPr>
          <a:lstStyle/>
          <a:p>
            <a:r>
              <a:rPr lang="en-GB" u="sng" dirty="0" smtClean="0">
                <a:latin typeface="Tw Cen MT Condensed" panose="020B0606020104020203" pitchFamily="34" charset="0"/>
              </a:rPr>
              <a:t>The journey game!</a:t>
            </a:r>
            <a:endParaRPr lang="en-GB" u="sng" dirty="0">
              <a:latin typeface="Tw Cen MT Condensed" panose="020B0606020104020203" pitchFamily="34" charset="0"/>
            </a:endParaRPr>
          </a:p>
        </p:txBody>
      </p:sp>
      <p:cxnSp>
        <p:nvCxnSpPr>
          <p:cNvPr id="44" name="Straight Connector 43"/>
          <p:cNvCxnSpPr/>
          <p:nvPr/>
        </p:nvCxnSpPr>
        <p:spPr>
          <a:xfrm flipH="1">
            <a:off x="8460432" y="204853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460432"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100392"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596336" y="206084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596336"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236296"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732240" y="206084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460432" y="24928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460432" y="2492896"/>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100392" y="2492896"/>
            <a:ext cx="0" cy="707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596336" y="24928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596336" y="2492896"/>
            <a:ext cx="0" cy="707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236296" y="2502871"/>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732240" y="24928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732240"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372200" y="1268760"/>
            <a:ext cx="0" cy="77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732240" y="2492896"/>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372200" y="2492896"/>
            <a:ext cx="0" cy="697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868144" y="24928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868144" y="206084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Donut 63"/>
          <p:cNvSpPr/>
          <p:nvPr/>
        </p:nvSpPr>
        <p:spPr>
          <a:xfrm>
            <a:off x="6412558" y="2132856"/>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Donut 64"/>
          <p:cNvSpPr/>
          <p:nvPr/>
        </p:nvSpPr>
        <p:spPr>
          <a:xfrm>
            <a:off x="7278091" y="2118370"/>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Donut 65"/>
          <p:cNvSpPr/>
          <p:nvPr/>
        </p:nvSpPr>
        <p:spPr>
          <a:xfrm>
            <a:off x="8116341" y="2132856"/>
            <a:ext cx="288032" cy="288032"/>
          </a:xfrm>
          <a:prstGeom prst="donut">
            <a:avLst>
              <a:gd name="adj" fmla="val 134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TextBox 66"/>
          <p:cNvSpPr txBox="1"/>
          <p:nvPr/>
        </p:nvSpPr>
        <p:spPr>
          <a:xfrm>
            <a:off x="6268542" y="1290246"/>
            <a:ext cx="576064" cy="338554"/>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Schoo</a:t>
            </a:r>
            <a:r>
              <a:rPr lang="en-GB" sz="1600" dirty="0" smtClean="0"/>
              <a:t>l</a:t>
            </a:r>
            <a:endParaRPr lang="en-GB" sz="1600" dirty="0"/>
          </a:p>
        </p:txBody>
      </p:sp>
      <p:sp>
        <p:nvSpPr>
          <p:cNvPr id="68" name="TextBox 67"/>
          <p:cNvSpPr txBox="1"/>
          <p:nvPr/>
        </p:nvSpPr>
        <p:spPr>
          <a:xfrm>
            <a:off x="7092280" y="1290246"/>
            <a:ext cx="684076" cy="338554"/>
          </a:xfrm>
          <a:prstGeom prst="rect">
            <a:avLst/>
          </a:prstGeom>
          <a:solidFill>
            <a:srgbClr val="FF00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Doctors</a:t>
            </a:r>
            <a:endParaRPr lang="en-GB" sz="1600" dirty="0"/>
          </a:p>
        </p:txBody>
      </p:sp>
      <p:sp>
        <p:nvSpPr>
          <p:cNvPr id="69" name="TextBox 68"/>
          <p:cNvSpPr txBox="1"/>
          <p:nvPr/>
        </p:nvSpPr>
        <p:spPr>
          <a:xfrm>
            <a:off x="7956376" y="1290246"/>
            <a:ext cx="684076" cy="338554"/>
          </a:xfrm>
          <a:prstGeom prst="rect">
            <a:avLst/>
          </a:prstGeom>
          <a:solidFill>
            <a:srgbClr val="92D05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Library</a:t>
            </a:r>
            <a:endParaRPr lang="en-GB" sz="1600" dirty="0"/>
          </a:p>
        </p:txBody>
      </p:sp>
      <p:sp>
        <p:nvSpPr>
          <p:cNvPr id="70" name="TextBox 69"/>
          <p:cNvSpPr txBox="1"/>
          <p:nvPr/>
        </p:nvSpPr>
        <p:spPr>
          <a:xfrm rot="16200000">
            <a:off x="5397867" y="2094626"/>
            <a:ext cx="890033" cy="338554"/>
          </a:xfrm>
          <a:prstGeom prst="rect">
            <a:avLst/>
          </a:prstGeom>
          <a:solidFill>
            <a:srgbClr val="FFC0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The Shops</a:t>
            </a:r>
            <a:endParaRPr lang="en-GB" sz="1600" dirty="0"/>
          </a:p>
        </p:txBody>
      </p:sp>
      <p:sp>
        <p:nvSpPr>
          <p:cNvPr id="71" name="TextBox 70"/>
          <p:cNvSpPr txBox="1"/>
          <p:nvPr/>
        </p:nvSpPr>
        <p:spPr>
          <a:xfrm rot="5400000">
            <a:off x="8289848" y="2093109"/>
            <a:ext cx="967755" cy="338554"/>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Fire Station</a:t>
            </a:r>
            <a:endParaRPr lang="en-GB" sz="1600" dirty="0"/>
          </a:p>
        </p:txBody>
      </p:sp>
      <p:sp>
        <p:nvSpPr>
          <p:cNvPr id="72" name="TextBox 71"/>
          <p:cNvSpPr txBox="1"/>
          <p:nvPr/>
        </p:nvSpPr>
        <p:spPr>
          <a:xfrm>
            <a:off x="7941561" y="2852936"/>
            <a:ext cx="713706" cy="338554"/>
          </a:xfrm>
          <a:prstGeom prst="rect">
            <a:avLst/>
          </a:prstGeom>
          <a:solidFill>
            <a:srgbClr val="FFFF0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Hospital</a:t>
            </a:r>
            <a:endParaRPr lang="en-GB" sz="1600" dirty="0"/>
          </a:p>
        </p:txBody>
      </p:sp>
      <p:sp>
        <p:nvSpPr>
          <p:cNvPr id="73" name="TextBox 72"/>
          <p:cNvSpPr txBox="1"/>
          <p:nvPr/>
        </p:nvSpPr>
        <p:spPr>
          <a:xfrm>
            <a:off x="6987210" y="2852936"/>
            <a:ext cx="869794" cy="338554"/>
          </a:xfrm>
          <a:prstGeom prst="rect">
            <a:avLst/>
          </a:prstGeom>
          <a:solidFill>
            <a:schemeClr val="bg1">
              <a:lumMod val="85000"/>
            </a:schemeClr>
          </a:solidFill>
          <a:ln>
            <a:solidFill>
              <a:schemeClr val="tx1"/>
            </a:solidFill>
          </a:ln>
        </p:spPr>
        <p:txBody>
          <a:bodyPr wrap="square" rtlCol="0">
            <a:spAutoFit/>
          </a:bodyPr>
          <a:lstStyle/>
          <a:p>
            <a:pPr algn="ctr"/>
            <a:r>
              <a:rPr lang="en-GB" sz="1600" dirty="0" smtClean="0">
                <a:latin typeface="Tw Cen MT Condensed" panose="020B0606020104020203" pitchFamily="34" charset="0"/>
              </a:rPr>
              <a:t>Mechanics</a:t>
            </a:r>
            <a:endParaRPr lang="en-GB" sz="1600" dirty="0"/>
          </a:p>
        </p:txBody>
      </p:sp>
      <p:sp>
        <p:nvSpPr>
          <p:cNvPr id="74" name="TextBox 73"/>
          <p:cNvSpPr txBox="1"/>
          <p:nvPr/>
        </p:nvSpPr>
        <p:spPr>
          <a:xfrm>
            <a:off x="6325295" y="2852936"/>
            <a:ext cx="462558" cy="338554"/>
          </a:xfrm>
          <a:prstGeom prst="rect">
            <a:avLst/>
          </a:prstGeom>
          <a:solidFill>
            <a:srgbClr val="00B0F0"/>
          </a:solidFill>
          <a:ln>
            <a:solidFill>
              <a:schemeClr val="tx1"/>
            </a:solidFill>
          </a:ln>
        </p:spPr>
        <p:txBody>
          <a:bodyPr wrap="square" rtlCol="0">
            <a:spAutoFit/>
          </a:bodyPr>
          <a:lstStyle/>
          <a:p>
            <a:pPr algn="ctr"/>
            <a:r>
              <a:rPr lang="en-GB" sz="1600" dirty="0" smtClean="0">
                <a:latin typeface="Tw Cen MT Condensed" panose="020B0606020104020203" pitchFamily="34" charset="0"/>
              </a:rPr>
              <a:t>Gym</a:t>
            </a:r>
            <a:endParaRPr lang="en-GB" sz="1600" dirty="0"/>
          </a:p>
        </p:txBody>
      </p:sp>
      <p:sp>
        <p:nvSpPr>
          <p:cNvPr id="75" name="TextBox 74"/>
          <p:cNvSpPr txBox="1"/>
          <p:nvPr/>
        </p:nvSpPr>
        <p:spPr>
          <a:xfrm>
            <a:off x="4114205" y="1321604"/>
            <a:ext cx="1537915" cy="523220"/>
          </a:xfrm>
          <a:prstGeom prst="rect">
            <a:avLst/>
          </a:prstGeom>
          <a:solidFill>
            <a:srgbClr val="FFFF00"/>
          </a:solidFill>
          <a:ln>
            <a:solidFill>
              <a:schemeClr val="tx1"/>
            </a:solidFill>
          </a:ln>
        </p:spPr>
        <p:txBody>
          <a:bodyPr wrap="square" rtlCol="0">
            <a:spAutoFit/>
          </a:bodyPr>
          <a:lstStyle/>
          <a:p>
            <a:r>
              <a:rPr lang="en-GB" sz="1400" dirty="0" smtClean="0">
                <a:latin typeface="Tw Cen MT Condensed" panose="020B0606020104020203" pitchFamily="34" charset="0"/>
              </a:rPr>
              <a:t>The children get to travel</a:t>
            </a:r>
          </a:p>
          <a:p>
            <a:r>
              <a:rPr lang="en-GB" sz="1400" dirty="0" smtClean="0">
                <a:latin typeface="Tw Cen MT Condensed" panose="020B0606020104020203" pitchFamily="34" charset="0"/>
              </a:rPr>
              <a:t>around the ‘town’!</a:t>
            </a:r>
          </a:p>
        </p:txBody>
      </p:sp>
      <p:pic>
        <p:nvPicPr>
          <p:cNvPr id="76"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1624" y="1695035"/>
            <a:ext cx="395180" cy="3177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http://images.all-free-download.com/images/graphiclarge/motorcycle_clip_art_1804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2864" y="2214089"/>
            <a:ext cx="430914" cy="35081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images.clipartpanda.com/bus-20clip-20art-school-bus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8424" y="2719586"/>
            <a:ext cx="495354" cy="37151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www.clipartlord.com/wp-content/uploads/2014/04/ambulance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1920" y="1876466"/>
            <a:ext cx="568254" cy="40040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2909214" y="1628800"/>
            <a:ext cx="1162635"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Jogging</a:t>
            </a:r>
            <a:endParaRPr lang="en-GB" sz="1600" dirty="0">
              <a:latin typeface="Tw Cen MT Condensed" panose="020B0606020104020203" pitchFamily="34" charset="0"/>
            </a:endParaRPr>
          </a:p>
        </p:txBody>
      </p:sp>
      <p:sp>
        <p:nvSpPr>
          <p:cNvPr id="81" name="TextBox 80"/>
          <p:cNvSpPr txBox="1"/>
          <p:nvPr/>
        </p:nvSpPr>
        <p:spPr>
          <a:xfrm>
            <a:off x="2915816" y="2132856"/>
            <a:ext cx="1162635"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Hopping</a:t>
            </a:r>
            <a:endParaRPr lang="en-GB" sz="1600" dirty="0">
              <a:latin typeface="Tw Cen MT Condensed" panose="020B0606020104020203" pitchFamily="34" charset="0"/>
            </a:endParaRPr>
          </a:p>
        </p:txBody>
      </p:sp>
      <p:sp>
        <p:nvSpPr>
          <p:cNvPr id="82" name="TextBox 81"/>
          <p:cNvSpPr txBox="1"/>
          <p:nvPr/>
        </p:nvSpPr>
        <p:spPr>
          <a:xfrm>
            <a:off x="2915816" y="2708920"/>
            <a:ext cx="1692188" cy="369332"/>
          </a:xfrm>
          <a:prstGeom prst="rect">
            <a:avLst/>
          </a:prstGeom>
          <a:noFill/>
        </p:spPr>
        <p:txBody>
          <a:bodyPr wrap="square" rtlCol="0">
            <a:spAutoFit/>
          </a:bodyPr>
          <a:lstStyle/>
          <a:p>
            <a:r>
              <a:rPr lang="en-GB" dirty="0" smtClean="0">
                <a:latin typeface="Tw Cen MT Condensed" panose="020B0606020104020203" pitchFamily="34" charset="0"/>
              </a:rPr>
              <a:t>   </a:t>
            </a:r>
            <a:r>
              <a:rPr lang="en-GB" sz="1600" dirty="0" smtClean="0">
                <a:latin typeface="Tw Cen MT Condensed" panose="020B0606020104020203" pitchFamily="34" charset="0"/>
              </a:rPr>
              <a:t>- In pairs, single file</a:t>
            </a:r>
            <a:endParaRPr lang="en-GB" sz="1600" dirty="0">
              <a:latin typeface="Tw Cen MT Condensed" panose="020B0606020104020203" pitchFamily="34" charset="0"/>
            </a:endParaRPr>
          </a:p>
        </p:txBody>
      </p:sp>
      <p:sp>
        <p:nvSpPr>
          <p:cNvPr id="83" name="TextBox 82"/>
          <p:cNvSpPr txBox="1"/>
          <p:nvPr/>
        </p:nvSpPr>
        <p:spPr>
          <a:xfrm>
            <a:off x="4171602" y="1916832"/>
            <a:ext cx="1502004" cy="861774"/>
          </a:xfrm>
          <a:prstGeom prst="rect">
            <a:avLst/>
          </a:prstGeom>
          <a:noFill/>
        </p:spPr>
        <p:txBody>
          <a:bodyPr wrap="square" rtlCol="0">
            <a:spAutoFit/>
          </a:bodyPr>
          <a:lstStyle/>
          <a:p>
            <a:pPr algn="ctr"/>
            <a:r>
              <a:rPr lang="en-GB" dirty="0" smtClean="0">
                <a:latin typeface="Tw Cen MT Condensed" panose="020B0606020104020203" pitchFamily="34" charset="0"/>
              </a:rPr>
              <a:t>   </a:t>
            </a:r>
            <a:r>
              <a:rPr lang="en-GB" sz="1600" dirty="0" smtClean="0">
                <a:latin typeface="Tw Cen MT Condensed" panose="020B0606020104020203" pitchFamily="34" charset="0"/>
              </a:rPr>
              <a:t>- Move to the side</a:t>
            </a:r>
          </a:p>
          <a:p>
            <a:pPr algn="ctr"/>
            <a:r>
              <a:rPr lang="en-GB" sz="1600" dirty="0" smtClean="0">
                <a:latin typeface="Tw Cen MT Condensed" panose="020B0606020104020203" pitchFamily="34" charset="0"/>
              </a:rPr>
              <a:t>&amp; let the ambulance</a:t>
            </a:r>
          </a:p>
          <a:p>
            <a:pPr algn="ctr"/>
            <a:r>
              <a:rPr lang="en-GB" sz="1600" dirty="0" smtClean="0">
                <a:latin typeface="Tw Cen MT Condensed" panose="020B0606020104020203" pitchFamily="34" charset="0"/>
              </a:rPr>
              <a:t>through!</a:t>
            </a:r>
            <a:endParaRPr lang="en-GB" sz="1600" dirty="0">
              <a:latin typeface="Tw Cen MT Condensed" panose="020B0606020104020203" pitchFamily="34" charset="0"/>
            </a:endParaRPr>
          </a:p>
        </p:txBody>
      </p:sp>
      <p:cxnSp>
        <p:nvCxnSpPr>
          <p:cNvPr id="84" name="Straight Connector 83"/>
          <p:cNvCxnSpPr/>
          <p:nvPr/>
        </p:nvCxnSpPr>
        <p:spPr>
          <a:xfrm flipH="1">
            <a:off x="2555776" y="3280358"/>
            <a:ext cx="64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555776" y="3275692"/>
            <a:ext cx="2376338" cy="369332"/>
          </a:xfrm>
          <a:prstGeom prst="rect">
            <a:avLst/>
          </a:prstGeom>
          <a:noFill/>
        </p:spPr>
        <p:txBody>
          <a:bodyPr wrap="square" rtlCol="0">
            <a:spAutoFit/>
          </a:bodyPr>
          <a:lstStyle/>
          <a:p>
            <a:r>
              <a:rPr lang="en-GB" u="sng" dirty="0" smtClean="0">
                <a:latin typeface="Tw Cen MT Condensed" panose="020B0606020104020203" pitchFamily="34" charset="0"/>
              </a:rPr>
              <a:t>Take off!</a:t>
            </a:r>
            <a:endParaRPr lang="en-GB" u="sng" dirty="0">
              <a:latin typeface="Tw Cen MT Condensed" panose="020B0606020104020203" pitchFamily="34" charset="0"/>
            </a:endParaRPr>
          </a:p>
        </p:txBody>
      </p:sp>
      <p:sp>
        <p:nvSpPr>
          <p:cNvPr id="86" name="Oval 85"/>
          <p:cNvSpPr/>
          <p:nvPr/>
        </p:nvSpPr>
        <p:spPr>
          <a:xfrm>
            <a:off x="4788024"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5176989"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580112"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5969077"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6372200"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761165"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164288"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553253"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913293"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316416"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705381" y="4405754"/>
            <a:ext cx="115091" cy="10336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p:cNvSpPr txBox="1"/>
          <p:nvPr/>
        </p:nvSpPr>
        <p:spPr>
          <a:xfrm>
            <a:off x="5400092" y="4509120"/>
            <a:ext cx="2556284" cy="369332"/>
          </a:xfrm>
          <a:prstGeom prst="rect">
            <a:avLst/>
          </a:prstGeom>
          <a:noFill/>
        </p:spPr>
        <p:txBody>
          <a:bodyPr wrap="square" rtlCol="0">
            <a:spAutoFit/>
          </a:bodyPr>
          <a:lstStyle/>
          <a:p>
            <a:pPr algn="ctr"/>
            <a:r>
              <a:rPr lang="en-GB" i="1" dirty="0" smtClean="0">
                <a:latin typeface="Tw Cen MT Condensed" panose="020B0606020104020203" pitchFamily="34" charset="0"/>
              </a:rPr>
              <a:t>THE RUNWAY</a:t>
            </a:r>
            <a:endParaRPr lang="en-GB" i="1" dirty="0">
              <a:latin typeface="Tw Cen MT Condensed" panose="020B0606020104020203" pitchFamily="34" charset="0"/>
            </a:endParaRPr>
          </a:p>
        </p:txBody>
      </p:sp>
      <p:pic>
        <p:nvPicPr>
          <p:cNvPr id="409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3645024"/>
            <a:ext cx="17192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Oval 101"/>
          <p:cNvSpPr/>
          <p:nvPr/>
        </p:nvSpPr>
        <p:spPr>
          <a:xfrm>
            <a:off x="4788024" y="426173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5176989" y="426173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580112" y="426173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5969077" y="4189730"/>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6372199" y="4179380"/>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6732240" y="4159430"/>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135362" y="4149080"/>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7510171" y="4117722"/>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7913293" y="4107372"/>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8316416" y="3973706"/>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8705381" y="3901698"/>
            <a:ext cx="115091" cy="1033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1" name="Straight Connector 100"/>
          <p:cNvCxnSpPr/>
          <p:nvPr/>
        </p:nvCxnSpPr>
        <p:spPr>
          <a:xfrm flipV="1">
            <a:off x="4845569" y="3280358"/>
            <a:ext cx="0" cy="950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940152" y="3284985"/>
            <a:ext cx="0" cy="864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6876256" y="3284985"/>
            <a:ext cx="0" cy="864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956376" y="3284985"/>
            <a:ext cx="0" cy="792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Picture 2" descr="Pink Airpla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35463" y="4661504"/>
            <a:ext cx="475384" cy="216948"/>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4860032" y="3284984"/>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France!</a:t>
            </a:r>
            <a:endParaRPr lang="en-GB" sz="1600" dirty="0">
              <a:latin typeface="Tw Cen MT Condensed" panose="020B0606020104020203" pitchFamily="34" charset="0"/>
            </a:endParaRPr>
          </a:p>
        </p:txBody>
      </p:sp>
      <p:sp>
        <p:nvSpPr>
          <p:cNvPr id="123" name="TextBox 122"/>
          <p:cNvSpPr txBox="1"/>
          <p:nvPr/>
        </p:nvSpPr>
        <p:spPr>
          <a:xfrm>
            <a:off x="5911227" y="3284984"/>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Spain!</a:t>
            </a:r>
            <a:endParaRPr lang="en-GB" sz="1600" dirty="0">
              <a:latin typeface="Tw Cen MT Condensed" panose="020B0606020104020203" pitchFamily="34" charset="0"/>
            </a:endParaRPr>
          </a:p>
        </p:txBody>
      </p:sp>
      <p:sp>
        <p:nvSpPr>
          <p:cNvPr id="124" name="TextBox 123"/>
          <p:cNvSpPr txBox="1"/>
          <p:nvPr/>
        </p:nvSpPr>
        <p:spPr>
          <a:xfrm>
            <a:off x="6919339" y="3284984"/>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U.S.A!</a:t>
            </a:r>
            <a:endParaRPr lang="en-GB" sz="1600" dirty="0">
              <a:latin typeface="Tw Cen MT Condensed" panose="020B0606020104020203" pitchFamily="34" charset="0"/>
            </a:endParaRPr>
          </a:p>
        </p:txBody>
      </p:sp>
      <p:sp>
        <p:nvSpPr>
          <p:cNvPr id="125" name="TextBox 124"/>
          <p:cNvSpPr txBox="1"/>
          <p:nvPr/>
        </p:nvSpPr>
        <p:spPr>
          <a:xfrm>
            <a:off x="7927451" y="3284984"/>
            <a:ext cx="1037037" cy="338554"/>
          </a:xfrm>
          <a:prstGeom prst="rect">
            <a:avLst/>
          </a:prstGeom>
          <a:noFill/>
        </p:spPr>
        <p:txBody>
          <a:bodyPr wrap="square" rtlCol="0">
            <a:spAutoFit/>
          </a:bodyPr>
          <a:lstStyle/>
          <a:p>
            <a:pPr algn="ctr"/>
            <a:r>
              <a:rPr lang="en-GB" sz="1600" dirty="0" smtClean="0">
                <a:latin typeface="Tw Cen MT Condensed" panose="020B0606020104020203" pitchFamily="34" charset="0"/>
              </a:rPr>
              <a:t>Australia!</a:t>
            </a:r>
            <a:endParaRPr lang="en-GB" sz="1600" dirty="0">
              <a:latin typeface="Tw Cen MT Condensed" panose="020B0606020104020203" pitchFamily="34" charset="0"/>
            </a:endParaRPr>
          </a:p>
        </p:txBody>
      </p:sp>
      <p:pic>
        <p:nvPicPr>
          <p:cNvPr id="4101" name="Picture 5" descr="https://upload.wikimedia.org/wikipedia/en/thumb/c/c3/Flag_of_France.svg/1280px-Flag_of_France.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15133" y="3613705"/>
            <a:ext cx="310103" cy="20665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upload.wikimedia.org/wikipedia/en/thumb/9/9a/Flag_of_Spain.svg/1280px-Flag_of_Spain.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68542" y="3573016"/>
            <a:ext cx="347057" cy="2312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s://upload.wikimedia.org/wikipedia/commons/thumb/1/1a/US_flag_48_stars.svg/220px-US_flag_48_stars.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04836" y="3578360"/>
            <a:ext cx="458963" cy="24199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s://upload.wikimedia.org/wikipedia/commons/thumb/8/88/Flag_of_Australia_(converted).svg/2000px-Flag_of_Australia_(converted).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05673" y="3595006"/>
            <a:ext cx="470783" cy="235392"/>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2555776" y="4202504"/>
            <a:ext cx="2146246" cy="738664"/>
          </a:xfrm>
          <a:prstGeom prst="rect">
            <a:avLst/>
          </a:prstGeom>
          <a:noFill/>
        </p:spPr>
        <p:txBody>
          <a:bodyPr wrap="square" rtlCol="0">
            <a:spAutoFit/>
          </a:bodyPr>
          <a:lstStyle/>
          <a:p>
            <a:r>
              <a:rPr lang="en-GB" sz="1400" b="1" i="1" u="sng" dirty="0" smtClean="0">
                <a:latin typeface="Tw Cen MT Condensed" panose="020B0606020104020203" pitchFamily="34" charset="0"/>
              </a:rPr>
              <a:t>Allow L/A children to move past the blue cones so they can travel further!</a:t>
            </a:r>
            <a:endParaRPr lang="en-GB" sz="1400" b="1" i="1" u="sng" dirty="0">
              <a:latin typeface="Tw Cen MT Condensed" panose="020B0606020104020203" pitchFamily="34" charset="0"/>
            </a:endParaRPr>
          </a:p>
        </p:txBody>
      </p:sp>
      <p:sp>
        <p:nvSpPr>
          <p:cNvPr id="113" name="TextBox 112"/>
          <p:cNvSpPr txBox="1">
            <a:spLocks noChangeArrowheads="1"/>
          </p:cNvSpPr>
          <p:nvPr/>
        </p:nvSpPr>
        <p:spPr bwMode="auto">
          <a:xfrm>
            <a:off x="179512" y="4941168"/>
            <a:ext cx="4240662"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Changing direction and keeping balance</a:t>
            </a:r>
          </a:p>
          <a:p>
            <a:pPr eaLnBrk="1" hangingPunct="1">
              <a:spcBef>
                <a:spcPct val="0"/>
              </a:spcBef>
              <a:buFontTx/>
              <a:buNone/>
            </a:pPr>
            <a:r>
              <a:rPr lang="en-GB" altLang="en-US" sz="1600" dirty="0" smtClean="0">
                <a:latin typeface="Tw Cen MT Condensed" panose="020B0606020104020203" pitchFamily="34" charset="0"/>
              </a:rPr>
              <a:t>To remained balanced when changing</a:t>
            </a:r>
          </a:p>
          <a:p>
            <a:pPr eaLnBrk="1" hangingPunct="1">
              <a:spcBef>
                <a:spcPct val="0"/>
              </a:spcBef>
              <a:buFontTx/>
              <a:buNone/>
            </a:pPr>
            <a:r>
              <a:rPr lang="en-GB" altLang="en-US" sz="1600" dirty="0" smtClean="0">
                <a:latin typeface="Tw Cen MT Condensed" panose="020B0606020104020203" pitchFamily="34" charset="0"/>
              </a:rPr>
              <a:t>direction the children should shuffle their</a:t>
            </a:r>
          </a:p>
          <a:p>
            <a:pPr eaLnBrk="1" hangingPunct="1">
              <a:spcBef>
                <a:spcPct val="0"/>
              </a:spcBef>
              <a:buFontTx/>
              <a:buNone/>
            </a:pPr>
            <a:r>
              <a:rPr lang="en-GB" altLang="en-US" sz="1600" dirty="0" smtClean="0">
                <a:latin typeface="Tw Cen MT Condensed" panose="020B0606020104020203" pitchFamily="34" charset="0"/>
              </a:rPr>
              <a:t>feet with a slight bend at the knee –</a:t>
            </a:r>
          </a:p>
          <a:p>
            <a:pPr eaLnBrk="1" hangingPunct="1">
              <a:spcBef>
                <a:spcPct val="0"/>
              </a:spcBef>
              <a:buFontTx/>
              <a:buNone/>
            </a:pPr>
            <a:r>
              <a:rPr lang="en-GB" altLang="en-US" sz="1600" dirty="0" smtClean="0">
                <a:latin typeface="Tw Cen MT Condensed" panose="020B0606020104020203" pitchFamily="34" charset="0"/>
              </a:rPr>
              <a:t>without ever crossing them. Children crossing legs</a:t>
            </a:r>
          </a:p>
          <a:p>
            <a:pPr eaLnBrk="1" hangingPunct="1">
              <a:spcBef>
                <a:spcPct val="0"/>
              </a:spcBef>
              <a:buFontTx/>
              <a:buNone/>
            </a:pPr>
            <a:r>
              <a:rPr lang="en-GB" altLang="en-US" sz="1600" dirty="0" smtClean="0">
                <a:latin typeface="Tw Cen MT Condensed" panose="020B0606020104020203" pitchFamily="34" charset="0"/>
              </a:rPr>
              <a:t>will be slower &amp; risk falling over!</a:t>
            </a:r>
          </a:p>
        </p:txBody>
      </p:sp>
      <p:pic>
        <p:nvPicPr>
          <p:cNvPr id="114"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75856" y="4969909"/>
            <a:ext cx="1131053" cy="91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20726" y="5805264"/>
            <a:ext cx="891234" cy="9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TextBox 119"/>
          <p:cNvSpPr txBox="1">
            <a:spLocks noChangeArrowheads="1"/>
          </p:cNvSpPr>
          <p:nvPr/>
        </p:nvSpPr>
        <p:spPr bwMode="auto">
          <a:xfrm>
            <a:off x="4427983" y="4941168"/>
            <a:ext cx="4515019" cy="1846659"/>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u="sng" dirty="0" smtClean="0">
                <a:latin typeface="Tw Cen MT Condensed" panose="020B0606020104020203" pitchFamily="34" charset="0"/>
              </a:rPr>
              <a:t>What do I need to learn?</a:t>
            </a:r>
          </a:p>
          <a:p>
            <a:pPr eaLnBrk="1" hangingPunct="1">
              <a:spcBef>
                <a:spcPct val="0"/>
              </a:spcBef>
              <a:buFontTx/>
              <a:buNone/>
            </a:pPr>
            <a:r>
              <a:rPr lang="en-GB" altLang="en-US" sz="1600" i="1" dirty="0" smtClean="0">
                <a:latin typeface="Tw Cen MT Condensed" panose="020B0606020104020203" pitchFamily="34" charset="0"/>
              </a:rPr>
              <a:t>Jumping for distance</a:t>
            </a:r>
          </a:p>
          <a:p>
            <a:pPr eaLnBrk="1" hangingPunct="1">
              <a:spcBef>
                <a:spcPct val="0"/>
              </a:spcBef>
              <a:buFontTx/>
              <a:buNone/>
            </a:pPr>
            <a:r>
              <a:rPr lang="en-GB" altLang="en-US" sz="1600" dirty="0" smtClean="0">
                <a:latin typeface="Tw Cen MT Condensed" panose="020B0606020104020203" pitchFamily="34" charset="0"/>
              </a:rPr>
              <a:t>When jumping for distance it is</a:t>
            </a:r>
          </a:p>
          <a:p>
            <a:pPr eaLnBrk="1" hangingPunct="1">
              <a:spcBef>
                <a:spcPct val="0"/>
              </a:spcBef>
              <a:buFontTx/>
              <a:buNone/>
            </a:pPr>
            <a:r>
              <a:rPr lang="en-GB" altLang="en-US" sz="1600" dirty="0" smtClean="0">
                <a:latin typeface="Tw Cen MT Condensed" panose="020B0606020104020203" pitchFamily="34" charset="0"/>
              </a:rPr>
              <a:t>Important to – face the way you’re</a:t>
            </a:r>
          </a:p>
          <a:p>
            <a:pPr eaLnBrk="1" hangingPunct="1">
              <a:spcBef>
                <a:spcPct val="0"/>
              </a:spcBef>
              <a:buFontTx/>
              <a:buNone/>
            </a:pPr>
            <a:r>
              <a:rPr lang="en-GB" altLang="en-US" sz="1600" dirty="0" smtClean="0">
                <a:latin typeface="Tw Cen MT Condensed" panose="020B0606020104020203" pitchFamily="34" charset="0"/>
              </a:rPr>
              <a:t>Jumping, bend your knees before &amp; after,</a:t>
            </a:r>
          </a:p>
          <a:p>
            <a:pPr eaLnBrk="1" hangingPunct="1">
              <a:spcBef>
                <a:spcPct val="0"/>
              </a:spcBef>
              <a:buFontTx/>
              <a:buNone/>
            </a:pPr>
            <a:r>
              <a:rPr lang="en-GB" altLang="en-US" sz="1600" dirty="0" smtClean="0">
                <a:latin typeface="Tw Cen MT Condensed" panose="020B0606020104020203" pitchFamily="34" charset="0"/>
              </a:rPr>
              <a:t>swing your arms, push down with your toes,</a:t>
            </a:r>
          </a:p>
          <a:p>
            <a:pPr eaLnBrk="1" hangingPunct="1">
              <a:spcBef>
                <a:spcPct val="0"/>
              </a:spcBef>
              <a:buFontTx/>
              <a:buNone/>
            </a:pPr>
            <a:r>
              <a:rPr lang="en-GB" altLang="en-US" sz="1600" dirty="0" smtClean="0">
                <a:latin typeface="Tw Cen MT Condensed" panose="020B0606020104020203" pitchFamily="34" charset="0"/>
              </a:rPr>
              <a:t>jump at 45 degrees (Up &amp; Out)</a:t>
            </a:r>
          </a:p>
        </p:txBody>
      </p:sp>
      <p:pic>
        <p:nvPicPr>
          <p:cNvPr id="122"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23621" t="39196" r="55825" b="24572"/>
          <a:stretch/>
        </p:blipFill>
        <p:spPr bwMode="auto">
          <a:xfrm>
            <a:off x="7236296" y="5085184"/>
            <a:ext cx="159763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25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293"/>
            <a:ext cx="6336704" cy="830997"/>
          </a:xfrm>
          <a:prstGeom prst="rect">
            <a:avLst/>
          </a:prstGeom>
          <a:noFill/>
        </p:spPr>
        <p:txBody>
          <a:bodyPr wrap="square" rtlCol="0">
            <a:spAutoFit/>
          </a:bodyPr>
          <a:lstStyle/>
          <a:p>
            <a:pPr algn="ctr"/>
            <a:r>
              <a:rPr lang="en-GB" sz="2400" dirty="0" smtClean="0">
                <a:latin typeface="Tw Cen MT Condensed" panose="020B0606020104020203" pitchFamily="34" charset="0"/>
              </a:rPr>
              <a:t>The Power of P.E</a:t>
            </a:r>
          </a:p>
          <a:p>
            <a:pPr algn="ctr"/>
            <a:r>
              <a:rPr lang="en-GB" sz="2400" dirty="0" smtClean="0">
                <a:latin typeface="Tw Cen MT Condensed" panose="020B0606020104020203" pitchFamily="34" charset="0"/>
              </a:rPr>
              <a:t>E.Y.F.S – ‘Transport’ Lesson </a:t>
            </a:r>
            <a:r>
              <a:rPr lang="en-GB" sz="2400" dirty="0">
                <a:latin typeface="Tw Cen MT Condensed" panose="020B0606020104020203" pitchFamily="34" charset="0"/>
              </a:rPr>
              <a:t>5</a:t>
            </a:r>
          </a:p>
        </p:txBody>
      </p:sp>
      <p:pic>
        <p:nvPicPr>
          <p:cNvPr id="5" name="Picture 21" descr="C:\Users\class3\AppData\Local\Microsoft\Windows\Temporary Internet Files\Low\Content.IE5\Z7XB4V8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990" y="2897097"/>
            <a:ext cx="211138" cy="368300"/>
          </a:xfrm>
          <a:prstGeom prst="rect">
            <a:avLst/>
          </a:prstGeom>
          <a:noFill/>
          <a:ln>
            <a:noFill/>
          </a:ln>
        </p:spPr>
      </p:pic>
      <p:sp>
        <p:nvSpPr>
          <p:cNvPr id="6" name="TextBox 64"/>
          <p:cNvSpPr txBox="1">
            <a:spLocks noChangeArrowheads="1"/>
          </p:cNvSpPr>
          <p:nvPr/>
        </p:nvSpPr>
        <p:spPr bwMode="auto">
          <a:xfrm>
            <a:off x="3203848" y="2897097"/>
            <a:ext cx="2664569" cy="400050"/>
          </a:xfrm>
          <a:prstGeom prst="rect">
            <a:avLst/>
          </a:prstGeom>
          <a:no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literacy skills! </a:t>
            </a:r>
            <a:endParaRPr lang="en-GB" altLang="en-US" sz="2000" dirty="0">
              <a:latin typeface="Tw Cen MT Condensed" panose="020B0606020104020203" pitchFamily="34" charset="0"/>
            </a:endParaRPr>
          </a:p>
        </p:txBody>
      </p:sp>
      <p:sp>
        <p:nvSpPr>
          <p:cNvPr id="7" name="TextBox 65"/>
          <p:cNvSpPr txBox="1">
            <a:spLocks noChangeArrowheads="1"/>
          </p:cNvSpPr>
          <p:nvPr/>
        </p:nvSpPr>
        <p:spPr bwMode="auto">
          <a:xfrm>
            <a:off x="5940425" y="2897097"/>
            <a:ext cx="3024188" cy="40005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learning an amazing fact! </a:t>
            </a:r>
            <a:endParaRPr lang="en-GB" altLang="en-US" sz="2000" dirty="0">
              <a:latin typeface="Tw Cen MT Condensed" panose="020B0606020104020203" pitchFamily="34" charset="0"/>
            </a:endParaRPr>
          </a:p>
        </p:txBody>
      </p:sp>
      <p:pic>
        <p:nvPicPr>
          <p:cNvPr id="8" name="Picture 12" descr="https://lh3.googleusercontent.com/g93KgRgAcexZ7ns66uQEdhsf7EHSadJZr9wdwj-mC4Fipyvj5gAPrAgt59NxrME5P-oReqs1Hx1478BvYpDqD0rxmWX0ByLOPhAB82WJKr7rrasMB-1K2MhBe2xyi9mPu4l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930449"/>
            <a:ext cx="504056" cy="336037"/>
          </a:xfrm>
          <a:prstGeom prst="rect">
            <a:avLst/>
          </a:prstGeom>
          <a:noFill/>
          <a:ln>
            <a:noFill/>
          </a:ln>
        </p:spPr>
      </p:pic>
      <p:sp>
        <p:nvSpPr>
          <p:cNvPr id="9" name="TextBox 63"/>
          <p:cNvSpPr txBox="1">
            <a:spLocks noChangeArrowheads="1"/>
          </p:cNvSpPr>
          <p:nvPr/>
        </p:nvSpPr>
        <p:spPr bwMode="auto">
          <a:xfrm>
            <a:off x="179388" y="2897097"/>
            <a:ext cx="2952750" cy="400110"/>
          </a:xfrm>
          <a:prstGeom prst="rect">
            <a:avLst/>
          </a:prstGeom>
          <a:no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smtClean="0">
                <a:latin typeface="Tw Cen MT Condensed" panose="020B0606020104020203" pitchFamily="34" charset="0"/>
              </a:rPr>
              <a:t>We’re using numeracy skills!</a:t>
            </a:r>
            <a:r>
              <a:rPr lang="en-GB" altLang="en-US" sz="1800" dirty="0" smtClean="0">
                <a:latin typeface="Tw Cen MT Condensed" panose="020B0606020104020203" pitchFamily="34" charset="0"/>
              </a:rPr>
              <a:t> </a:t>
            </a:r>
            <a:endParaRPr lang="en-GB" altLang="en-US" sz="1800" dirty="0">
              <a:latin typeface="Tw Cen MT Condensed" panose="020B0606020104020203"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5">
            <a:extLst>
              <a:ext uri="{28A0092B-C50C-407E-A947-70E740481C1C}">
                <a14:useLocalDpi xmlns:a14="http://schemas.microsoft.com/office/drawing/2010/main" val="0"/>
              </a:ext>
            </a:extLst>
          </a:blip>
          <a:srcRect t="3590" b="4846"/>
          <a:stretch>
            <a:fillRect/>
          </a:stretch>
        </p:blipFill>
        <p:spPr bwMode="auto">
          <a:xfrm>
            <a:off x="2659782" y="2951072"/>
            <a:ext cx="400050" cy="306387"/>
          </a:xfrm>
          <a:prstGeom prst="rect">
            <a:avLst/>
          </a:prstGeom>
          <a:noFill/>
          <a:ln>
            <a:noFill/>
          </a:ln>
        </p:spPr>
      </p:pic>
      <p:sp>
        <p:nvSpPr>
          <p:cNvPr id="11" name="Rectangle 15"/>
          <p:cNvSpPr>
            <a:spLocks noChangeArrowheads="1"/>
          </p:cNvSpPr>
          <p:nvPr/>
        </p:nvSpPr>
        <p:spPr bwMode="auto">
          <a:xfrm>
            <a:off x="179388" y="3297207"/>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Move like a…….: </a:t>
            </a:r>
            <a:r>
              <a:rPr lang="en-GB" sz="1500" dirty="0" smtClean="0">
                <a:latin typeface="Tw Cen MT Condensed" panose="020B0606020104020203" pitchFamily="34" charset="0"/>
              </a:rPr>
              <a:t> The leading adult will call out a method of transport and the children have to move accordingly. The movements are as follows!: Car = Jogging around pretending to hold a steering wheel, Plane = Jogging around with arms outstretched like wings, </a:t>
            </a:r>
            <a:r>
              <a:rPr lang="en-GB" sz="1500" dirty="0">
                <a:latin typeface="Tw Cen MT Condensed" panose="020B0606020104020203" pitchFamily="34" charset="0"/>
              </a:rPr>
              <a:t> </a:t>
            </a:r>
            <a:r>
              <a:rPr lang="en-GB" sz="1500" dirty="0" smtClean="0">
                <a:latin typeface="Tw Cen MT Condensed" panose="020B0606020104020203" pitchFamily="34" charset="0"/>
              </a:rPr>
              <a:t>Motorbike = Hopping on one foot (</a:t>
            </a:r>
            <a:r>
              <a:rPr lang="en-GB" sz="1500" b="1" i="1" u="sng" dirty="0" smtClean="0">
                <a:latin typeface="Tw Cen MT Condensed" panose="020B0606020104020203" pitchFamily="34" charset="0"/>
              </a:rPr>
              <a:t>If L/A need to ask them to jump  from one foot to the other</a:t>
            </a:r>
            <a:r>
              <a:rPr lang="en-GB" sz="1500" dirty="0" smtClean="0">
                <a:latin typeface="Tw Cen MT Condensed" panose="020B0606020104020203" pitchFamily="34" charset="0"/>
              </a:rPr>
              <a:t>), Train = Find some friends and make a long train!, Submarine = Lying on the floor and shuffling staying very low! Stretch and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Take off! – </a:t>
            </a:r>
            <a:r>
              <a:rPr lang="en-GB" sz="1500" dirty="0" smtClean="0">
                <a:latin typeface="Tw Cen MT Condensed" panose="020B0606020104020203" pitchFamily="34" charset="0"/>
              </a:rPr>
              <a:t>In this game the children are to travel in the same way that planes do – through the air! Mark out a line that no children can move over and tell the children that it is the ocean! Behind this marker the children are standing on the runway! Their mission – to fly to another country! Set cones out marking the start of another country and explain that they must travel through the air! </a:t>
            </a:r>
            <a:r>
              <a:rPr lang="en-GB" sz="1500" b="1" i="1" u="sng" dirty="0" smtClean="0">
                <a:latin typeface="Tw Cen MT Condensed" panose="020B0606020104020203" pitchFamily="34" charset="0"/>
              </a:rPr>
              <a:t>M/A children start flying to a country that’s further away, L/A aim to fly over the smaller parts of the ocean! </a:t>
            </a:r>
            <a:r>
              <a:rPr lang="en-GB" sz="1500" dirty="0" smtClean="0">
                <a:latin typeface="Tw Cen MT Condensed" panose="020B0606020104020203" pitchFamily="34" charset="0"/>
              </a:rPr>
              <a:t>(By the way, planes can land on water so don’t panic if they don’t make it)</a:t>
            </a:r>
          </a:p>
          <a:p>
            <a:pPr>
              <a:defRPr/>
            </a:pPr>
            <a:r>
              <a:rPr lang="en-GB" sz="1500" u="sng" dirty="0" smtClean="0">
                <a:latin typeface="Tw Cen MT Condensed" panose="020B0606020104020203" pitchFamily="34" charset="0"/>
              </a:rPr>
              <a:t>3. Save the sinking ship! – </a:t>
            </a:r>
            <a:r>
              <a:rPr lang="en-GB" sz="1500" dirty="0" smtClean="0">
                <a:latin typeface="Tw Cen MT Condensed" panose="020B0606020104020203" pitchFamily="34" charset="0"/>
              </a:rPr>
              <a:t>For this game the children will pretend to be travelling by boat (or at least trying to). The story is as follows, the children are travelling to shore on a small ship. But there is a problem! This small ship has got a small whole in it and water is starting to leak onto the ship!</a:t>
            </a:r>
          </a:p>
          <a:p>
            <a:pPr>
              <a:defRPr/>
            </a:pPr>
            <a:r>
              <a:rPr lang="en-GB" sz="1500" dirty="0" smtClean="0">
                <a:latin typeface="Tw Cen MT Condensed" panose="020B0606020104020203" pitchFamily="34" charset="0"/>
              </a:rPr>
              <a:t>To save the ship the children must pail the water off the deck! To pail the water (and save the ship) children must throw all of the items of the ship and to their partner! Ask both children to stand inside a hoop (one hoop is the sinking ship). The sinking ship starts with an array of large objects inside it (bean bags, soft toys, soft catch balls) and the children must throw the objects to their partner in the hoop opposite them! </a:t>
            </a:r>
            <a:r>
              <a:rPr lang="en-GB" sz="1500" b="1" i="1" u="sng" dirty="0" smtClean="0">
                <a:latin typeface="Tw Cen MT Condensed" panose="020B0606020104020203" pitchFamily="34" charset="0"/>
              </a:rPr>
              <a:t>L/A to use larger items and throw closer to their partner, M/A further away &amp; throw smaller items.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Have a race and see who can successfully throw the most items to their partner (their partner must catch them and place them inside their hoop!)   </a:t>
            </a:r>
            <a:endParaRPr lang="en-GB" sz="1500" u="sng" dirty="0">
              <a:latin typeface="Calibri"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3955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60" b="14578"/>
          <a:stretch/>
        </p:blipFill>
        <p:spPr bwMode="auto">
          <a:xfrm>
            <a:off x="7596336" y="8241"/>
            <a:ext cx="1155582" cy="7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2"/>
          <p:cNvSpPr txBox="1">
            <a:spLocks/>
          </p:cNvSpPr>
          <p:nvPr/>
        </p:nvSpPr>
        <p:spPr bwMode="auto">
          <a:xfrm>
            <a:off x="5292081" y="1515959"/>
            <a:ext cx="3672408" cy="1368152"/>
          </a:xfrm>
          <a:prstGeom prst="rect">
            <a:avLst/>
          </a:prstGeom>
          <a:no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a:t>
            </a:r>
            <a:r>
              <a:rPr lang="en-GB" sz="1600" dirty="0" smtClean="0">
                <a:latin typeface="Tw Cen MT Condensed" panose="020B0606020104020203" pitchFamily="34" charset="0"/>
              </a:rPr>
              <a:t>– Children develop  FUNdamentals movement of Running, Jumping &amp; Stopping!</a:t>
            </a:r>
            <a:endParaRPr lang="en-GB" sz="1600" dirty="0">
              <a:latin typeface="Tw Cen MT Condensed" panose="020B0606020104020203" pitchFamily="34" charset="0"/>
            </a:endParaRP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a:t>
            </a:r>
            <a:r>
              <a:rPr lang="en-GB" sz="1600" dirty="0" smtClean="0">
                <a:latin typeface="Tw Cen MT Condensed" panose="020B0606020104020203" pitchFamily="34" charset="0"/>
              </a:rPr>
              <a:t>Children to improve knowledge &amp; understanding of  through role play</a:t>
            </a:r>
          </a:p>
          <a:p>
            <a:pPr fontAlgn="auto">
              <a:spcBef>
                <a:spcPct val="20000"/>
              </a:spcBef>
              <a:spcAft>
                <a:spcPts val="0"/>
              </a:spcAft>
              <a:buFont typeface="Arial" pitchFamily="34" charset="0"/>
              <a:buNone/>
              <a:defRPr/>
            </a:pPr>
            <a:endParaRPr lang="en-GB" sz="1600" dirty="0">
              <a:latin typeface="Tw Cen MT Condensed" panose="020B0606020104020203" pitchFamily="34" charset="0"/>
            </a:endParaRPr>
          </a:p>
        </p:txBody>
      </p:sp>
      <p:sp>
        <p:nvSpPr>
          <p:cNvPr id="15" name="Subtitle 2"/>
          <p:cNvSpPr txBox="1">
            <a:spLocks/>
          </p:cNvSpPr>
          <p:nvPr/>
        </p:nvSpPr>
        <p:spPr>
          <a:xfrm>
            <a:off x="179513" y="1513447"/>
            <a:ext cx="5112568" cy="1368549"/>
          </a:xfrm>
          <a:prstGeom prst="rect">
            <a:avLst/>
          </a:prstGeom>
          <a:noFill/>
          <a:ln>
            <a:solidFill>
              <a:schemeClr val="tx1"/>
            </a:solidFill>
          </a:ln>
        </p:spPr>
        <p:txBody>
          <a:bodyPr>
            <a:noAutofit/>
          </a:bodyPr>
          <a:lstStyle/>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1</a:t>
            </a:r>
            <a:r>
              <a:rPr lang="en-GB" sz="1500" dirty="0" smtClean="0">
                <a:latin typeface="Tw Cen MT Condensed" panose="020B0606020104020203" pitchFamily="34" charset="0"/>
              </a:rPr>
              <a:t>– Children can react to basic commands with a degree of consistency (I.e – Run/Walk/Stop)   </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2 </a:t>
            </a:r>
            <a:r>
              <a:rPr lang="en-GB" sz="1500" dirty="0" smtClean="0">
                <a:latin typeface="Tw Cen MT Condensed" panose="020B0606020104020203" pitchFamily="34" charset="0"/>
              </a:rPr>
              <a:t>–  Children can move with confidence and move/stop with consistency (Bending knees, feet apart)</a:t>
            </a:r>
            <a:endParaRPr lang="en-GB" sz="1500" dirty="0">
              <a:latin typeface="Tw Cen MT Condensed" panose="020B0606020104020203" pitchFamily="34" charset="0"/>
            </a:endParaRPr>
          </a:p>
          <a:p>
            <a:pPr fontAlgn="auto">
              <a:spcBef>
                <a:spcPct val="20000"/>
              </a:spcBef>
              <a:spcAft>
                <a:spcPts val="0"/>
              </a:spcAft>
              <a:buFont typeface="Arial" pitchFamily="34" charset="0"/>
              <a:buNone/>
              <a:defRPr/>
            </a:pPr>
            <a:r>
              <a:rPr lang="en-GB" sz="1500" dirty="0">
                <a:latin typeface="Tw Cen MT Condensed" panose="020B0606020104020203" pitchFamily="34" charset="0"/>
              </a:rPr>
              <a:t>Challenge 3 – </a:t>
            </a:r>
            <a:r>
              <a:rPr lang="en-GB" sz="1500" dirty="0" smtClean="0">
                <a:latin typeface="Tw Cen MT Condensed" panose="020B0606020104020203" pitchFamily="34" charset="0"/>
              </a:rPr>
              <a:t>Children maintain their balance whilst running &amp; changing direction</a:t>
            </a:r>
            <a:endParaRPr lang="en-GB" sz="1500" b="1" dirty="0">
              <a:latin typeface="Tw Cen MT Condensed" panose="020B0606020104020203" pitchFamily="34" charset="0"/>
            </a:endParaRPr>
          </a:p>
        </p:txBody>
      </p:sp>
      <p:sp>
        <p:nvSpPr>
          <p:cNvPr id="16" name="TextBox 70"/>
          <p:cNvSpPr txBox="1">
            <a:spLocks noChangeArrowheads="1"/>
          </p:cNvSpPr>
          <p:nvPr/>
        </p:nvSpPr>
        <p:spPr bwMode="auto">
          <a:xfrm>
            <a:off x="179388" y="692696"/>
            <a:ext cx="8785225" cy="830997"/>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dirty="0" smtClean="0">
                <a:latin typeface="Tw Cen MT Condensed" panose="020B0606020104020203" pitchFamily="34" charset="0"/>
              </a:rPr>
              <a:t>SoW P.E Outcomes </a:t>
            </a:r>
            <a:r>
              <a:rPr lang="en-GB" altLang="en-US" sz="1600" b="1" u="sng" dirty="0">
                <a:latin typeface="Tw Cen MT Condensed" panose="020B0606020104020203" pitchFamily="34" charset="0"/>
              </a:rPr>
              <a:t>Focus</a:t>
            </a:r>
            <a:r>
              <a:rPr lang="en-GB" altLang="en-US" sz="1600" b="1" u="sng" dirty="0" smtClean="0">
                <a:latin typeface="Tw Cen MT Condensed" panose="020B0606020104020203" pitchFamily="34" charset="0"/>
              </a:rPr>
              <a:t>:</a:t>
            </a:r>
            <a:r>
              <a:rPr lang="en-GB" altLang="en-US" sz="1600" dirty="0" smtClean="0">
                <a:latin typeface="Tw Cen MT Condensed" panose="020B0606020104020203" pitchFamily="34" charset="0"/>
              </a:rPr>
              <a:t> (P Markers)  ‘Runs skilfully and negotiates space successfully, adjusting speed or direction to avoid obstacles</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‘Experiments </a:t>
            </a:r>
            <a:r>
              <a:rPr lang="en-GB" altLang="en-US" sz="1600" dirty="0">
                <a:latin typeface="Tw Cen MT Condensed" panose="020B0606020104020203" pitchFamily="34" charset="0"/>
              </a:rPr>
              <a:t>with different ways </a:t>
            </a: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moving’ ‘Plays alongside other children who are engaged in the same theme’ ‘Shows increasing control over an object in pushing, patting, throwing, catching or kicking </a:t>
            </a:r>
            <a:r>
              <a:rPr lang="en-GB" altLang="en-US" sz="1600" dirty="0" smtClean="0">
                <a:latin typeface="Tw Cen MT Condensed" panose="020B0606020104020203" pitchFamily="34" charset="0"/>
              </a:rPr>
              <a:t>it’</a:t>
            </a:r>
            <a:endParaRPr lang="en-GB" altLang="en-US" sz="1600" dirty="0">
              <a:latin typeface="Tw Cen MT Condensed" panose="020B0606020104020203" pitchFamily="34" charset="0"/>
            </a:endParaRPr>
          </a:p>
        </p:txBody>
      </p:sp>
      <p:pic>
        <p:nvPicPr>
          <p:cNvPr id="17" name="Picture 2" descr="Boy Flying an Airpl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44624"/>
            <a:ext cx="955466" cy="61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irl Driving a 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935" y="35362"/>
            <a:ext cx="790361" cy="635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ink Airpla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3000" y="4077072"/>
            <a:ext cx="475384" cy="2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08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4808</Words>
  <Application>Microsoft Office PowerPoint</Application>
  <PresentationFormat>On-screen Show (4:3)</PresentationFormat>
  <Paragraphs>365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Stimulus page for the children  (see overleaf)</vt:lpstr>
      <vt:lpstr>PowerPoint Presentation</vt:lpstr>
      <vt:lpstr>Stimulus page for the children  (see overleaf)</vt:lpstr>
      <vt:lpstr>PowerPoint Presentation</vt:lpstr>
      <vt:lpstr>Stimulus page for the children  (see overleaf)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33</cp:revision>
  <dcterms:created xsi:type="dcterms:W3CDTF">2016-04-15T12:50:28Z</dcterms:created>
  <dcterms:modified xsi:type="dcterms:W3CDTF">2016-05-19T08:48:38Z</dcterms:modified>
</cp:coreProperties>
</file>