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4" r:id="rId8"/>
    <p:sldId id="263"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EDCDEB-16BD-4E2F-8224-15E772312FBF}" type="datetimeFigureOut">
              <a:rPr lang="en-GB" smtClean="0"/>
              <a:t>07/05/2019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1879C-7069-4B74-A63B-9368C7718430}" type="slidenum">
              <a:rPr lang="en-GB" smtClean="0"/>
              <a:t>‹#›</a:t>
            </a:fld>
            <a:endParaRPr lang="en-GB"/>
          </a:p>
        </p:txBody>
      </p:sp>
    </p:spTree>
    <p:extLst>
      <p:ext uri="{BB962C8B-B14F-4D97-AF65-F5344CB8AC3E}">
        <p14:creationId xmlns:p14="http://schemas.microsoft.com/office/powerpoint/2010/main" val="40354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51879C-7069-4B74-A63B-9368C7718430}" type="slidenum">
              <a:rPr lang="en-GB" smtClean="0"/>
              <a:t>10</a:t>
            </a:fld>
            <a:endParaRPr lang="en-GB"/>
          </a:p>
        </p:txBody>
      </p:sp>
    </p:spTree>
    <p:extLst>
      <p:ext uri="{BB962C8B-B14F-4D97-AF65-F5344CB8AC3E}">
        <p14:creationId xmlns:p14="http://schemas.microsoft.com/office/powerpoint/2010/main" val="1798143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F66558-4BFF-44ED-91A5-17538C42463F}" type="datetimeFigureOut">
              <a:rPr lang="en-GB" smtClean="0"/>
              <a:t>07/05/2019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FB2807-B760-4F05-9CF3-F996B4FD3E90}" type="slidenum">
              <a:rPr lang="en-GB" smtClean="0"/>
              <a:t>‹#›</a:t>
            </a:fld>
            <a:endParaRPr lang="en-GB"/>
          </a:p>
        </p:txBody>
      </p:sp>
    </p:spTree>
    <p:extLst>
      <p:ext uri="{BB962C8B-B14F-4D97-AF65-F5344CB8AC3E}">
        <p14:creationId xmlns:p14="http://schemas.microsoft.com/office/powerpoint/2010/main" val="754319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F66558-4BFF-44ED-91A5-17538C42463F}" type="datetimeFigureOut">
              <a:rPr lang="en-GB" smtClean="0"/>
              <a:t>07/05/2019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FB2807-B760-4F05-9CF3-F996B4FD3E90}" type="slidenum">
              <a:rPr lang="en-GB" smtClean="0"/>
              <a:t>‹#›</a:t>
            </a:fld>
            <a:endParaRPr lang="en-GB"/>
          </a:p>
        </p:txBody>
      </p:sp>
    </p:spTree>
    <p:extLst>
      <p:ext uri="{BB962C8B-B14F-4D97-AF65-F5344CB8AC3E}">
        <p14:creationId xmlns:p14="http://schemas.microsoft.com/office/powerpoint/2010/main" val="1003470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F66558-4BFF-44ED-91A5-17538C42463F}" type="datetimeFigureOut">
              <a:rPr lang="en-GB" smtClean="0"/>
              <a:t>07/05/2019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FB2807-B760-4F05-9CF3-F996B4FD3E90}" type="slidenum">
              <a:rPr lang="en-GB" smtClean="0"/>
              <a:t>‹#›</a:t>
            </a:fld>
            <a:endParaRPr lang="en-GB"/>
          </a:p>
        </p:txBody>
      </p:sp>
    </p:spTree>
    <p:extLst>
      <p:ext uri="{BB962C8B-B14F-4D97-AF65-F5344CB8AC3E}">
        <p14:creationId xmlns:p14="http://schemas.microsoft.com/office/powerpoint/2010/main" val="123555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F66558-4BFF-44ED-91A5-17538C42463F}" type="datetimeFigureOut">
              <a:rPr lang="en-GB" smtClean="0"/>
              <a:t>07/05/2019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FB2807-B760-4F05-9CF3-F996B4FD3E90}" type="slidenum">
              <a:rPr lang="en-GB" smtClean="0"/>
              <a:t>‹#›</a:t>
            </a:fld>
            <a:endParaRPr lang="en-GB"/>
          </a:p>
        </p:txBody>
      </p:sp>
    </p:spTree>
    <p:extLst>
      <p:ext uri="{BB962C8B-B14F-4D97-AF65-F5344CB8AC3E}">
        <p14:creationId xmlns:p14="http://schemas.microsoft.com/office/powerpoint/2010/main" val="72311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F66558-4BFF-44ED-91A5-17538C42463F}" type="datetimeFigureOut">
              <a:rPr lang="en-GB" smtClean="0"/>
              <a:t>07/05/2019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FB2807-B760-4F05-9CF3-F996B4FD3E90}" type="slidenum">
              <a:rPr lang="en-GB" smtClean="0"/>
              <a:t>‹#›</a:t>
            </a:fld>
            <a:endParaRPr lang="en-GB"/>
          </a:p>
        </p:txBody>
      </p:sp>
    </p:spTree>
    <p:extLst>
      <p:ext uri="{BB962C8B-B14F-4D97-AF65-F5344CB8AC3E}">
        <p14:creationId xmlns:p14="http://schemas.microsoft.com/office/powerpoint/2010/main" val="303458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F66558-4BFF-44ED-91A5-17538C42463F}" type="datetimeFigureOut">
              <a:rPr lang="en-GB" smtClean="0"/>
              <a:t>07/05/2019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FB2807-B760-4F05-9CF3-F996B4FD3E90}" type="slidenum">
              <a:rPr lang="en-GB" smtClean="0"/>
              <a:t>‹#›</a:t>
            </a:fld>
            <a:endParaRPr lang="en-GB"/>
          </a:p>
        </p:txBody>
      </p:sp>
    </p:spTree>
    <p:extLst>
      <p:ext uri="{BB962C8B-B14F-4D97-AF65-F5344CB8AC3E}">
        <p14:creationId xmlns:p14="http://schemas.microsoft.com/office/powerpoint/2010/main" val="499057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F66558-4BFF-44ED-91A5-17538C42463F}" type="datetimeFigureOut">
              <a:rPr lang="en-GB" smtClean="0"/>
              <a:t>07/05/2019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FB2807-B760-4F05-9CF3-F996B4FD3E90}" type="slidenum">
              <a:rPr lang="en-GB" smtClean="0"/>
              <a:t>‹#›</a:t>
            </a:fld>
            <a:endParaRPr lang="en-GB"/>
          </a:p>
        </p:txBody>
      </p:sp>
    </p:spTree>
    <p:extLst>
      <p:ext uri="{BB962C8B-B14F-4D97-AF65-F5344CB8AC3E}">
        <p14:creationId xmlns:p14="http://schemas.microsoft.com/office/powerpoint/2010/main" val="209748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F66558-4BFF-44ED-91A5-17538C42463F}" type="datetimeFigureOut">
              <a:rPr lang="en-GB" smtClean="0"/>
              <a:t>07/05/2019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FB2807-B760-4F05-9CF3-F996B4FD3E90}" type="slidenum">
              <a:rPr lang="en-GB" smtClean="0"/>
              <a:t>‹#›</a:t>
            </a:fld>
            <a:endParaRPr lang="en-GB"/>
          </a:p>
        </p:txBody>
      </p:sp>
    </p:spTree>
    <p:extLst>
      <p:ext uri="{BB962C8B-B14F-4D97-AF65-F5344CB8AC3E}">
        <p14:creationId xmlns:p14="http://schemas.microsoft.com/office/powerpoint/2010/main" val="734035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66558-4BFF-44ED-91A5-17538C42463F}" type="datetimeFigureOut">
              <a:rPr lang="en-GB" smtClean="0"/>
              <a:t>07/05/2019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FB2807-B760-4F05-9CF3-F996B4FD3E90}" type="slidenum">
              <a:rPr lang="en-GB" smtClean="0"/>
              <a:t>‹#›</a:t>
            </a:fld>
            <a:endParaRPr lang="en-GB"/>
          </a:p>
        </p:txBody>
      </p:sp>
    </p:spTree>
    <p:extLst>
      <p:ext uri="{BB962C8B-B14F-4D97-AF65-F5344CB8AC3E}">
        <p14:creationId xmlns:p14="http://schemas.microsoft.com/office/powerpoint/2010/main" val="5637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66558-4BFF-44ED-91A5-17538C42463F}" type="datetimeFigureOut">
              <a:rPr lang="en-GB" smtClean="0"/>
              <a:t>07/05/2019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FB2807-B760-4F05-9CF3-F996B4FD3E90}" type="slidenum">
              <a:rPr lang="en-GB" smtClean="0"/>
              <a:t>‹#›</a:t>
            </a:fld>
            <a:endParaRPr lang="en-GB"/>
          </a:p>
        </p:txBody>
      </p:sp>
    </p:spTree>
    <p:extLst>
      <p:ext uri="{BB962C8B-B14F-4D97-AF65-F5344CB8AC3E}">
        <p14:creationId xmlns:p14="http://schemas.microsoft.com/office/powerpoint/2010/main" val="2191840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F66558-4BFF-44ED-91A5-17538C42463F}" type="datetimeFigureOut">
              <a:rPr lang="en-GB" smtClean="0"/>
              <a:t>07/05/2019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FB2807-B760-4F05-9CF3-F996B4FD3E90}" type="slidenum">
              <a:rPr lang="en-GB" smtClean="0"/>
              <a:t>‹#›</a:t>
            </a:fld>
            <a:endParaRPr lang="en-GB"/>
          </a:p>
        </p:txBody>
      </p:sp>
    </p:spTree>
    <p:extLst>
      <p:ext uri="{BB962C8B-B14F-4D97-AF65-F5344CB8AC3E}">
        <p14:creationId xmlns:p14="http://schemas.microsoft.com/office/powerpoint/2010/main" val="3244924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66558-4BFF-44ED-91A5-17538C42463F}" type="datetimeFigureOut">
              <a:rPr lang="en-GB" smtClean="0"/>
              <a:t>07/05/2019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B2807-B760-4F05-9CF3-F996B4FD3E90}" type="slidenum">
              <a:rPr lang="en-GB" smtClean="0"/>
              <a:t>‹#›</a:t>
            </a:fld>
            <a:endParaRPr lang="en-GB"/>
          </a:p>
        </p:txBody>
      </p:sp>
    </p:spTree>
    <p:extLst>
      <p:ext uri="{BB962C8B-B14F-4D97-AF65-F5344CB8AC3E}">
        <p14:creationId xmlns:p14="http://schemas.microsoft.com/office/powerpoint/2010/main" val="2967578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9120"/>
            <a:ext cx="8229600" cy="1143000"/>
          </a:xfrm>
        </p:spPr>
        <p:txBody>
          <a:bodyPr>
            <a:noAutofit/>
          </a:bodyPr>
          <a:lstStyle/>
          <a:p>
            <a:r>
              <a:rPr lang="en-GB" sz="4800" dirty="0" smtClean="0">
                <a:latin typeface="Tw Cen MT Condensed Extra Bold" panose="020B0803020202020204" pitchFamily="34" charset="0"/>
              </a:rPr>
              <a:t>Lunchtime Supervisors</a:t>
            </a:r>
            <a:r>
              <a:rPr lang="en-GB" sz="4800" dirty="0">
                <a:latin typeface="Tw Cen MT Condensed Extra Bold" panose="020B0803020202020204" pitchFamily="34" charset="0"/>
              </a:rPr>
              <a:t/>
            </a:r>
            <a:br>
              <a:rPr lang="en-GB" sz="4800" dirty="0">
                <a:latin typeface="Tw Cen MT Condensed Extra Bold" panose="020B0803020202020204" pitchFamily="34" charset="0"/>
              </a:rPr>
            </a:br>
            <a:r>
              <a:rPr lang="en-GB" sz="4800" dirty="0" smtClean="0">
                <a:latin typeface="Tw Cen MT Condensed Extra Bold" panose="020B0803020202020204" pitchFamily="34" charset="0"/>
              </a:rPr>
              <a:t>Game Pack</a:t>
            </a:r>
            <a:endParaRPr lang="en-GB" sz="4800" dirty="0">
              <a:latin typeface="Tw Cen MT Condensed Extra Bold" panose="020B0803020202020204" pitchFamily="34"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6379" y="513259"/>
            <a:ext cx="3779837" cy="377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173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 Cen MT Condensed Extra Bold" panose="020B0803020202020204" pitchFamily="34" charset="0"/>
              </a:rPr>
              <a:t>Bank Breakers</a:t>
            </a:r>
            <a:endParaRPr lang="en-GB" dirty="0">
              <a:latin typeface="Tw Cen MT Condensed Extra Bold" panose="020B0803020202020204" pitchFamily="34" charset="0"/>
            </a:endParaRPr>
          </a:p>
        </p:txBody>
      </p:sp>
      <p:sp>
        <p:nvSpPr>
          <p:cNvPr id="4" name="Oval 3"/>
          <p:cNvSpPr/>
          <p:nvPr/>
        </p:nvSpPr>
        <p:spPr>
          <a:xfrm>
            <a:off x="1403648" y="177281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5" name="Oval 4"/>
          <p:cNvSpPr/>
          <p:nvPr/>
        </p:nvSpPr>
        <p:spPr>
          <a:xfrm>
            <a:off x="1403648" y="2204864"/>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6" name="Oval 5"/>
          <p:cNvSpPr/>
          <p:nvPr/>
        </p:nvSpPr>
        <p:spPr>
          <a:xfrm>
            <a:off x="1403648" y="263691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7" name="Oval 6"/>
          <p:cNvSpPr/>
          <p:nvPr/>
        </p:nvSpPr>
        <p:spPr>
          <a:xfrm>
            <a:off x="1403648" y="306896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8" name="Oval 7"/>
          <p:cNvSpPr/>
          <p:nvPr/>
        </p:nvSpPr>
        <p:spPr>
          <a:xfrm>
            <a:off x="1403648" y="350100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9" name="Oval 8"/>
          <p:cNvSpPr/>
          <p:nvPr/>
        </p:nvSpPr>
        <p:spPr>
          <a:xfrm>
            <a:off x="1403648" y="386104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10" name="Oval 9"/>
          <p:cNvSpPr/>
          <p:nvPr/>
        </p:nvSpPr>
        <p:spPr>
          <a:xfrm>
            <a:off x="1403648" y="429309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11" name="Oval 10"/>
          <p:cNvSpPr/>
          <p:nvPr/>
        </p:nvSpPr>
        <p:spPr>
          <a:xfrm>
            <a:off x="1403648" y="4725144"/>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12" name="Oval 11"/>
          <p:cNvSpPr/>
          <p:nvPr/>
        </p:nvSpPr>
        <p:spPr>
          <a:xfrm>
            <a:off x="1403648" y="515719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13" name="Oval 12"/>
          <p:cNvSpPr/>
          <p:nvPr/>
        </p:nvSpPr>
        <p:spPr>
          <a:xfrm>
            <a:off x="1403648" y="558924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14" name="Oval 13"/>
          <p:cNvSpPr/>
          <p:nvPr/>
        </p:nvSpPr>
        <p:spPr>
          <a:xfrm>
            <a:off x="7740352" y="177281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15" name="Oval 14"/>
          <p:cNvSpPr/>
          <p:nvPr/>
        </p:nvSpPr>
        <p:spPr>
          <a:xfrm>
            <a:off x="7740352" y="2204864"/>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16" name="Oval 15"/>
          <p:cNvSpPr/>
          <p:nvPr/>
        </p:nvSpPr>
        <p:spPr>
          <a:xfrm>
            <a:off x="7740352" y="263691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17" name="Oval 16"/>
          <p:cNvSpPr/>
          <p:nvPr/>
        </p:nvSpPr>
        <p:spPr>
          <a:xfrm>
            <a:off x="7740352" y="306896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18" name="Oval 17"/>
          <p:cNvSpPr/>
          <p:nvPr/>
        </p:nvSpPr>
        <p:spPr>
          <a:xfrm>
            <a:off x="7740352" y="350100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19" name="Oval 18"/>
          <p:cNvSpPr/>
          <p:nvPr/>
        </p:nvSpPr>
        <p:spPr>
          <a:xfrm>
            <a:off x="7740352" y="386104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20" name="Oval 19"/>
          <p:cNvSpPr/>
          <p:nvPr/>
        </p:nvSpPr>
        <p:spPr>
          <a:xfrm>
            <a:off x="7740352" y="429309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21" name="Oval 20"/>
          <p:cNvSpPr/>
          <p:nvPr/>
        </p:nvSpPr>
        <p:spPr>
          <a:xfrm>
            <a:off x="7740352" y="4725144"/>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22" name="Oval 21"/>
          <p:cNvSpPr/>
          <p:nvPr/>
        </p:nvSpPr>
        <p:spPr>
          <a:xfrm>
            <a:off x="7740352" y="515719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23" name="Oval 22"/>
          <p:cNvSpPr/>
          <p:nvPr/>
        </p:nvSpPr>
        <p:spPr>
          <a:xfrm>
            <a:off x="7740352" y="558924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56792"/>
            <a:ext cx="865262" cy="86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429" y="2276872"/>
            <a:ext cx="865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067869"/>
            <a:ext cx="865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859237"/>
            <a:ext cx="865187"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1483" y="1556792"/>
            <a:ext cx="865262" cy="86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392" y="2276872"/>
            <a:ext cx="865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483" y="3067869"/>
            <a:ext cx="865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1483" y="3859237"/>
            <a:ext cx="865187"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Multiply 31"/>
          <p:cNvSpPr/>
          <p:nvPr/>
        </p:nvSpPr>
        <p:spPr>
          <a:xfrm>
            <a:off x="1620367" y="1988840"/>
            <a:ext cx="287337" cy="28733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3" name="Multiply 32"/>
          <p:cNvSpPr/>
          <p:nvPr/>
        </p:nvSpPr>
        <p:spPr>
          <a:xfrm>
            <a:off x="1619672" y="2420888"/>
            <a:ext cx="287337" cy="28733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4" name="Multiply 33"/>
          <p:cNvSpPr/>
          <p:nvPr/>
        </p:nvSpPr>
        <p:spPr>
          <a:xfrm>
            <a:off x="1619672" y="2853631"/>
            <a:ext cx="287337" cy="28733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5" name="Multiply 34"/>
          <p:cNvSpPr/>
          <p:nvPr/>
        </p:nvSpPr>
        <p:spPr>
          <a:xfrm>
            <a:off x="1619672" y="3284984"/>
            <a:ext cx="287337" cy="28733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6" name="Multiply 35"/>
          <p:cNvSpPr/>
          <p:nvPr/>
        </p:nvSpPr>
        <p:spPr>
          <a:xfrm>
            <a:off x="1619672" y="3645024"/>
            <a:ext cx="287337" cy="28733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7" name="Multiply 36"/>
          <p:cNvSpPr/>
          <p:nvPr/>
        </p:nvSpPr>
        <p:spPr>
          <a:xfrm>
            <a:off x="1620367" y="4005759"/>
            <a:ext cx="287337" cy="28733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8" name="Multiply 37"/>
          <p:cNvSpPr/>
          <p:nvPr/>
        </p:nvSpPr>
        <p:spPr>
          <a:xfrm>
            <a:off x="1619672" y="4437807"/>
            <a:ext cx="287337" cy="28733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9" name="Multiply 38"/>
          <p:cNvSpPr/>
          <p:nvPr/>
        </p:nvSpPr>
        <p:spPr>
          <a:xfrm>
            <a:off x="1619672" y="4870550"/>
            <a:ext cx="287337" cy="28733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0" name="Multiply 39"/>
          <p:cNvSpPr/>
          <p:nvPr/>
        </p:nvSpPr>
        <p:spPr>
          <a:xfrm>
            <a:off x="1619672" y="5301903"/>
            <a:ext cx="287337" cy="28733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1" name="Multiply 40"/>
          <p:cNvSpPr/>
          <p:nvPr/>
        </p:nvSpPr>
        <p:spPr>
          <a:xfrm>
            <a:off x="1619672" y="5661943"/>
            <a:ext cx="287337" cy="28733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2" name="Oval 41"/>
          <p:cNvSpPr/>
          <p:nvPr/>
        </p:nvSpPr>
        <p:spPr>
          <a:xfrm>
            <a:off x="1403648" y="602128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43" name="Multiply 42"/>
          <p:cNvSpPr/>
          <p:nvPr/>
        </p:nvSpPr>
        <p:spPr>
          <a:xfrm>
            <a:off x="7381007" y="1988840"/>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4" name="Multiply 43"/>
          <p:cNvSpPr/>
          <p:nvPr/>
        </p:nvSpPr>
        <p:spPr>
          <a:xfrm>
            <a:off x="7380312" y="2420888"/>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5" name="Multiply 44"/>
          <p:cNvSpPr/>
          <p:nvPr/>
        </p:nvSpPr>
        <p:spPr>
          <a:xfrm>
            <a:off x="7380312" y="2853631"/>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6" name="Multiply 45"/>
          <p:cNvSpPr/>
          <p:nvPr/>
        </p:nvSpPr>
        <p:spPr>
          <a:xfrm>
            <a:off x="7380312" y="3284984"/>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7" name="Multiply 46"/>
          <p:cNvSpPr/>
          <p:nvPr/>
        </p:nvSpPr>
        <p:spPr>
          <a:xfrm>
            <a:off x="7380312" y="3645024"/>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8" name="Multiply 47"/>
          <p:cNvSpPr/>
          <p:nvPr/>
        </p:nvSpPr>
        <p:spPr>
          <a:xfrm>
            <a:off x="7381007" y="4005759"/>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9" name="Multiply 48"/>
          <p:cNvSpPr/>
          <p:nvPr/>
        </p:nvSpPr>
        <p:spPr>
          <a:xfrm>
            <a:off x="7380312" y="4437807"/>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0" name="Multiply 49"/>
          <p:cNvSpPr/>
          <p:nvPr/>
        </p:nvSpPr>
        <p:spPr>
          <a:xfrm>
            <a:off x="7380312" y="4870550"/>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1" name="Multiply 50"/>
          <p:cNvSpPr/>
          <p:nvPr/>
        </p:nvSpPr>
        <p:spPr>
          <a:xfrm>
            <a:off x="7380312" y="5301903"/>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2" name="Multiply 51"/>
          <p:cNvSpPr/>
          <p:nvPr/>
        </p:nvSpPr>
        <p:spPr>
          <a:xfrm>
            <a:off x="7380312" y="5661943"/>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53" name="Oval 52"/>
          <p:cNvSpPr/>
          <p:nvPr/>
        </p:nvSpPr>
        <p:spPr>
          <a:xfrm>
            <a:off x="7740352" y="602128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54" name="TextBox 53"/>
          <p:cNvSpPr txBox="1"/>
          <p:nvPr/>
        </p:nvSpPr>
        <p:spPr>
          <a:xfrm>
            <a:off x="2915816" y="2530639"/>
            <a:ext cx="3456384" cy="2554545"/>
          </a:xfrm>
          <a:prstGeom prst="rect">
            <a:avLst/>
          </a:prstGeom>
          <a:noFill/>
        </p:spPr>
        <p:txBody>
          <a:bodyPr wrap="square" rtlCol="0">
            <a:spAutoFit/>
          </a:bodyPr>
          <a:lstStyle/>
          <a:p>
            <a:r>
              <a:rPr lang="en-GB" sz="2000" dirty="0" smtClean="0">
                <a:latin typeface="Tw Cen MT Condensed" panose="020B0606020104020203" pitchFamily="34" charset="0"/>
              </a:rPr>
              <a:t>Split the group into two teams. </a:t>
            </a:r>
          </a:p>
          <a:p>
            <a:endParaRPr lang="en-GB" sz="2000" dirty="0">
              <a:latin typeface="Tw Cen MT Condensed" panose="020B0606020104020203" pitchFamily="34" charset="0"/>
            </a:endParaRPr>
          </a:p>
          <a:p>
            <a:r>
              <a:rPr lang="en-GB" sz="2000" dirty="0" smtClean="0">
                <a:latin typeface="Tw Cen MT Condensed" panose="020B0606020104020203" pitchFamily="34" charset="0"/>
              </a:rPr>
              <a:t>One team has to run into the opposite bank and bring 1 bean bag back at a time.</a:t>
            </a:r>
          </a:p>
          <a:p>
            <a:endParaRPr lang="en-GB" sz="2000" dirty="0">
              <a:latin typeface="Tw Cen MT Condensed" panose="020B0606020104020203" pitchFamily="34" charset="0"/>
            </a:endParaRPr>
          </a:p>
          <a:p>
            <a:r>
              <a:rPr lang="en-GB" sz="2000" dirty="0" smtClean="0">
                <a:latin typeface="Tw Cen MT Condensed" panose="020B0606020104020203" pitchFamily="34" charset="0"/>
              </a:rPr>
              <a:t>Players must sprint when on the way to rob the bank, bean bags must be balanced on heads on the way back! </a:t>
            </a:r>
            <a:endParaRPr lang="en-GB" sz="2000" dirty="0">
              <a:latin typeface="Tw Cen MT Condensed" panose="020B0606020104020203" pitchFamily="34" charset="0"/>
            </a:endParaRPr>
          </a:p>
        </p:txBody>
      </p:sp>
    </p:spTree>
    <p:extLst>
      <p:ext uri="{BB962C8B-B14F-4D97-AF65-F5344CB8AC3E}">
        <p14:creationId xmlns:p14="http://schemas.microsoft.com/office/powerpoint/2010/main" val="1393875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 Cen MT Condensed Extra Bold" panose="020B0803020202020204" pitchFamily="34" charset="0"/>
              </a:rPr>
              <a:t>Sumo Tail Tag</a:t>
            </a:r>
            <a:endParaRPr lang="en-GB" dirty="0">
              <a:latin typeface="Tw Cen MT Condensed Extra Bold" panose="020B0803020202020204" pitchFamily="34" charset="0"/>
            </a:endParaRPr>
          </a:p>
        </p:txBody>
      </p:sp>
      <p:sp>
        <p:nvSpPr>
          <p:cNvPr id="4" name="Oval 3"/>
          <p:cNvSpPr/>
          <p:nvPr/>
        </p:nvSpPr>
        <p:spPr>
          <a:xfrm>
            <a:off x="7380312" y="944724"/>
            <a:ext cx="216024" cy="1800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6984268" y="1367148"/>
            <a:ext cx="216024" cy="1800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984268" y="1988840"/>
            <a:ext cx="216024" cy="1800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596336" y="2240868"/>
            <a:ext cx="216024" cy="1800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028384" y="1016732"/>
            <a:ext cx="216024" cy="1800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8316416" y="1625122"/>
            <a:ext cx="216024" cy="1800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135310" y="2032921"/>
            <a:ext cx="216024" cy="18002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184068" y="3645024"/>
            <a:ext cx="216024" cy="18002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4788024" y="4067448"/>
            <a:ext cx="216024" cy="18002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788024" y="4689140"/>
            <a:ext cx="216024" cy="18002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400092" y="4941168"/>
            <a:ext cx="216024" cy="18002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5832140" y="3717032"/>
            <a:ext cx="216024" cy="18002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6120172" y="4325422"/>
            <a:ext cx="216024" cy="18002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5939066" y="4733221"/>
            <a:ext cx="216024" cy="18002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6696236" y="1209526"/>
            <a:ext cx="2124236" cy="923330"/>
          </a:xfrm>
          <a:prstGeom prst="rect">
            <a:avLst/>
          </a:prstGeom>
          <a:noFill/>
        </p:spPr>
        <p:txBody>
          <a:bodyPr wrap="square" rtlCol="0">
            <a:spAutoFit/>
          </a:bodyPr>
          <a:lstStyle/>
          <a:p>
            <a:pPr algn="ctr"/>
            <a:r>
              <a:rPr lang="en-GB" dirty="0" smtClean="0">
                <a:latin typeface="Tw Cen MT Condensed" panose="020B0606020104020203" pitchFamily="34" charset="0"/>
              </a:rPr>
              <a:t>Sumo</a:t>
            </a:r>
          </a:p>
          <a:p>
            <a:pPr algn="ctr"/>
            <a:r>
              <a:rPr lang="en-GB" dirty="0" smtClean="0">
                <a:latin typeface="Tw Cen MT Condensed" panose="020B0606020104020203" pitchFamily="34" charset="0"/>
              </a:rPr>
              <a:t>Tail</a:t>
            </a:r>
          </a:p>
          <a:p>
            <a:pPr algn="ctr"/>
            <a:r>
              <a:rPr lang="en-GB" dirty="0" smtClean="0">
                <a:latin typeface="Tw Cen MT Condensed" panose="020B0606020104020203" pitchFamily="34" charset="0"/>
              </a:rPr>
              <a:t>Tag</a:t>
            </a:r>
            <a:endParaRPr lang="en-GB" dirty="0">
              <a:latin typeface="Tw Cen MT Condensed" panose="020B0606020104020203" pitchFamily="34" charset="0"/>
            </a:endParaRPr>
          </a:p>
        </p:txBody>
      </p:sp>
      <p:sp>
        <p:nvSpPr>
          <p:cNvPr id="19" name="TextBox 18"/>
          <p:cNvSpPr txBox="1"/>
          <p:nvPr/>
        </p:nvSpPr>
        <p:spPr>
          <a:xfrm>
            <a:off x="4427984" y="3909826"/>
            <a:ext cx="2124236" cy="923330"/>
          </a:xfrm>
          <a:prstGeom prst="rect">
            <a:avLst/>
          </a:prstGeom>
          <a:noFill/>
        </p:spPr>
        <p:txBody>
          <a:bodyPr wrap="square" rtlCol="0">
            <a:spAutoFit/>
          </a:bodyPr>
          <a:lstStyle/>
          <a:p>
            <a:pPr algn="ctr"/>
            <a:r>
              <a:rPr lang="en-GB" dirty="0" smtClean="0">
                <a:latin typeface="Tw Cen MT Condensed" panose="020B0606020104020203" pitchFamily="34" charset="0"/>
              </a:rPr>
              <a:t>Sumo</a:t>
            </a:r>
          </a:p>
          <a:p>
            <a:pPr algn="ctr"/>
            <a:r>
              <a:rPr lang="en-GB" dirty="0" smtClean="0">
                <a:latin typeface="Tw Cen MT Condensed" panose="020B0606020104020203" pitchFamily="34" charset="0"/>
              </a:rPr>
              <a:t>Tail</a:t>
            </a:r>
          </a:p>
          <a:p>
            <a:pPr algn="ctr"/>
            <a:r>
              <a:rPr lang="en-GB" dirty="0" smtClean="0">
                <a:latin typeface="Tw Cen MT Condensed" panose="020B0606020104020203" pitchFamily="34" charset="0"/>
              </a:rPr>
              <a:t>Tag</a:t>
            </a:r>
            <a:endParaRPr lang="en-GB" dirty="0">
              <a:latin typeface="Tw Cen MT Condensed" panose="020B0606020104020203" pitchFamily="34" charset="0"/>
            </a:endParaRPr>
          </a:p>
        </p:txBody>
      </p:sp>
      <p:sp>
        <p:nvSpPr>
          <p:cNvPr id="20" name="Oval 19"/>
          <p:cNvSpPr/>
          <p:nvPr/>
        </p:nvSpPr>
        <p:spPr>
          <a:xfrm>
            <a:off x="6300192" y="2312876"/>
            <a:ext cx="216024" cy="18002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5904148" y="2735300"/>
            <a:ext cx="216024" cy="18002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904148" y="3356992"/>
            <a:ext cx="216024" cy="18002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516216" y="3609020"/>
            <a:ext cx="216024" cy="18002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6948264" y="2384884"/>
            <a:ext cx="216024" cy="18002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7236296" y="2993274"/>
            <a:ext cx="216024" cy="18002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7055190" y="3401073"/>
            <a:ext cx="216024" cy="18002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4319972" y="5157192"/>
            <a:ext cx="216024" cy="18002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3923928" y="5579616"/>
            <a:ext cx="216024" cy="18002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3923928" y="6201308"/>
            <a:ext cx="216024" cy="18002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4535996" y="6453336"/>
            <a:ext cx="216024" cy="18002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4968044" y="5229200"/>
            <a:ext cx="216024" cy="18002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5256076" y="5837590"/>
            <a:ext cx="216024" cy="18002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074970" y="6245389"/>
            <a:ext cx="216024" cy="18002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5616116" y="2577678"/>
            <a:ext cx="2124236" cy="923330"/>
          </a:xfrm>
          <a:prstGeom prst="rect">
            <a:avLst/>
          </a:prstGeom>
          <a:noFill/>
        </p:spPr>
        <p:txBody>
          <a:bodyPr wrap="square" rtlCol="0">
            <a:spAutoFit/>
          </a:bodyPr>
          <a:lstStyle/>
          <a:p>
            <a:pPr algn="ctr"/>
            <a:r>
              <a:rPr lang="en-GB" dirty="0" smtClean="0">
                <a:latin typeface="Tw Cen MT Condensed" panose="020B0606020104020203" pitchFamily="34" charset="0"/>
              </a:rPr>
              <a:t>Sumo</a:t>
            </a:r>
          </a:p>
          <a:p>
            <a:pPr algn="ctr"/>
            <a:r>
              <a:rPr lang="en-GB" dirty="0" smtClean="0">
                <a:latin typeface="Tw Cen MT Condensed" panose="020B0606020104020203" pitchFamily="34" charset="0"/>
              </a:rPr>
              <a:t>Tail</a:t>
            </a:r>
          </a:p>
          <a:p>
            <a:pPr algn="ctr"/>
            <a:r>
              <a:rPr lang="en-GB" dirty="0" smtClean="0">
                <a:latin typeface="Tw Cen MT Condensed" panose="020B0606020104020203" pitchFamily="34" charset="0"/>
              </a:rPr>
              <a:t>Tag</a:t>
            </a:r>
            <a:endParaRPr lang="en-GB" dirty="0">
              <a:latin typeface="Tw Cen MT Condensed" panose="020B0606020104020203" pitchFamily="34" charset="0"/>
            </a:endParaRPr>
          </a:p>
        </p:txBody>
      </p:sp>
      <p:sp>
        <p:nvSpPr>
          <p:cNvPr id="35" name="TextBox 34"/>
          <p:cNvSpPr txBox="1"/>
          <p:nvPr/>
        </p:nvSpPr>
        <p:spPr>
          <a:xfrm>
            <a:off x="3563888" y="5421994"/>
            <a:ext cx="2124236" cy="923330"/>
          </a:xfrm>
          <a:prstGeom prst="rect">
            <a:avLst/>
          </a:prstGeom>
          <a:noFill/>
        </p:spPr>
        <p:txBody>
          <a:bodyPr wrap="square" rtlCol="0">
            <a:spAutoFit/>
          </a:bodyPr>
          <a:lstStyle/>
          <a:p>
            <a:pPr algn="ctr"/>
            <a:r>
              <a:rPr lang="en-GB" dirty="0" smtClean="0">
                <a:latin typeface="Tw Cen MT Condensed" panose="020B0606020104020203" pitchFamily="34" charset="0"/>
              </a:rPr>
              <a:t>Sumo</a:t>
            </a:r>
          </a:p>
          <a:p>
            <a:pPr algn="ctr"/>
            <a:r>
              <a:rPr lang="en-GB" dirty="0" smtClean="0">
                <a:latin typeface="Tw Cen MT Condensed" panose="020B0606020104020203" pitchFamily="34" charset="0"/>
              </a:rPr>
              <a:t>Tail</a:t>
            </a:r>
          </a:p>
          <a:p>
            <a:pPr algn="ctr"/>
            <a:r>
              <a:rPr lang="en-GB" dirty="0" smtClean="0">
                <a:latin typeface="Tw Cen MT Condensed" panose="020B0606020104020203" pitchFamily="34" charset="0"/>
              </a:rPr>
              <a:t>Tag</a:t>
            </a:r>
            <a:endParaRPr lang="en-GB" dirty="0">
              <a:latin typeface="Tw Cen MT Condensed" panose="020B0606020104020203" pitchFamily="34" charset="0"/>
            </a:endParaRPr>
          </a:p>
        </p:txBody>
      </p:sp>
      <p:sp>
        <p:nvSpPr>
          <p:cNvPr id="36" name="TextBox 35"/>
          <p:cNvSpPr txBox="1"/>
          <p:nvPr/>
        </p:nvSpPr>
        <p:spPr>
          <a:xfrm>
            <a:off x="107504" y="1988840"/>
            <a:ext cx="3456384" cy="3785652"/>
          </a:xfrm>
          <a:prstGeom prst="rect">
            <a:avLst/>
          </a:prstGeom>
          <a:noFill/>
        </p:spPr>
        <p:txBody>
          <a:bodyPr wrap="square" rtlCol="0">
            <a:spAutoFit/>
          </a:bodyPr>
          <a:lstStyle/>
          <a:p>
            <a:r>
              <a:rPr lang="en-GB" sz="2000" dirty="0" smtClean="0">
                <a:latin typeface="Tw Cen MT Condensed" panose="020B0606020104020203" pitchFamily="34" charset="0"/>
              </a:rPr>
              <a:t>Each player must tuck a bib into the </a:t>
            </a:r>
            <a:r>
              <a:rPr lang="en-GB" sz="2000" u="sng" dirty="0" smtClean="0">
                <a:latin typeface="Tw Cen MT Condensed" panose="020B0606020104020203" pitchFamily="34" charset="0"/>
              </a:rPr>
              <a:t>side of their shorts/trousers</a:t>
            </a:r>
          </a:p>
          <a:p>
            <a:endParaRPr lang="en-GB" sz="2000" u="sng" dirty="0">
              <a:latin typeface="Tw Cen MT Condensed" panose="020B0606020104020203" pitchFamily="34" charset="0"/>
            </a:endParaRPr>
          </a:p>
          <a:p>
            <a:r>
              <a:rPr lang="en-GB" sz="2000" dirty="0" smtClean="0">
                <a:latin typeface="Tw Cen MT Condensed" panose="020B0606020104020203" pitchFamily="34" charset="0"/>
              </a:rPr>
              <a:t>Without leaving the circle, one player has to attempt to pull out their opponents bib to win!</a:t>
            </a:r>
          </a:p>
          <a:p>
            <a:endParaRPr lang="en-GB" sz="2000" dirty="0">
              <a:latin typeface="Tw Cen MT Condensed" panose="020B0606020104020203" pitchFamily="34" charset="0"/>
            </a:endParaRPr>
          </a:p>
          <a:p>
            <a:r>
              <a:rPr lang="en-GB" sz="2000" dirty="0" smtClean="0">
                <a:latin typeface="Tw Cen MT Condensed" panose="020B0606020104020203" pitchFamily="34" charset="0"/>
              </a:rPr>
              <a:t>If you have enough wishing to play, you can make a mini-league by having a top and bottom pitch. If a player wins they move up the ladder, if they lose they move down!</a:t>
            </a:r>
            <a:endParaRPr lang="en-GB" sz="2000" dirty="0">
              <a:latin typeface="Tw Cen MT Condensed" panose="020B0606020104020203" pitchFamily="34" charset="0"/>
            </a:endParaRPr>
          </a:p>
        </p:txBody>
      </p:sp>
      <p:sp>
        <p:nvSpPr>
          <p:cNvPr id="37" name="TextBox 36"/>
          <p:cNvSpPr txBox="1"/>
          <p:nvPr/>
        </p:nvSpPr>
        <p:spPr>
          <a:xfrm>
            <a:off x="5688124" y="5759636"/>
            <a:ext cx="1656184" cy="369332"/>
          </a:xfrm>
          <a:prstGeom prst="rect">
            <a:avLst/>
          </a:prstGeom>
          <a:noFill/>
        </p:spPr>
        <p:txBody>
          <a:bodyPr wrap="square" rtlCol="0">
            <a:spAutoFit/>
          </a:bodyPr>
          <a:lstStyle/>
          <a:p>
            <a:pPr algn="ctr"/>
            <a:r>
              <a:rPr lang="en-GB" dirty="0" smtClean="0">
                <a:latin typeface="Tw Cen MT Condensed Extra Bold" panose="020B0803020202020204" pitchFamily="34" charset="0"/>
              </a:rPr>
              <a:t>‘Bottom pitch’</a:t>
            </a:r>
            <a:endParaRPr lang="en-GB" dirty="0">
              <a:latin typeface="Tw Cen MT Condensed Extra Bold" panose="020B0803020202020204" pitchFamily="34" charset="0"/>
            </a:endParaRPr>
          </a:p>
        </p:txBody>
      </p:sp>
      <p:sp>
        <p:nvSpPr>
          <p:cNvPr id="38" name="TextBox 37"/>
          <p:cNvSpPr txBox="1"/>
          <p:nvPr/>
        </p:nvSpPr>
        <p:spPr>
          <a:xfrm>
            <a:off x="5292080" y="1484784"/>
            <a:ext cx="1656184" cy="369332"/>
          </a:xfrm>
          <a:prstGeom prst="rect">
            <a:avLst/>
          </a:prstGeom>
          <a:noFill/>
        </p:spPr>
        <p:txBody>
          <a:bodyPr wrap="square" rtlCol="0">
            <a:spAutoFit/>
          </a:bodyPr>
          <a:lstStyle/>
          <a:p>
            <a:pPr algn="ctr"/>
            <a:r>
              <a:rPr lang="en-GB" dirty="0" smtClean="0">
                <a:latin typeface="Tw Cen MT Condensed Extra Bold" panose="020B0803020202020204" pitchFamily="34" charset="0"/>
              </a:rPr>
              <a:t>‘Top pitch’</a:t>
            </a:r>
            <a:endParaRPr lang="en-GB" dirty="0">
              <a:latin typeface="Tw Cen MT Condensed Extra Bold" panose="020B0803020202020204" pitchFamily="34" charset="0"/>
            </a:endParaRPr>
          </a:p>
        </p:txBody>
      </p:sp>
    </p:spTree>
    <p:extLst>
      <p:ext uri="{BB962C8B-B14F-4D97-AF65-F5344CB8AC3E}">
        <p14:creationId xmlns:p14="http://schemas.microsoft.com/office/powerpoint/2010/main" val="2320350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 Cen MT Condensed Extra Bold" panose="020B0803020202020204" pitchFamily="34" charset="0"/>
              </a:rPr>
              <a:t>Danger Ball!</a:t>
            </a:r>
            <a:endParaRPr lang="en-GB" dirty="0">
              <a:latin typeface="Tw Cen MT Condensed Extra Bold" panose="020B0803020202020204" pitchFamily="34" charset="0"/>
            </a:endParaRPr>
          </a:p>
        </p:txBody>
      </p:sp>
      <p:sp>
        <p:nvSpPr>
          <p:cNvPr id="4" name="Oval 3"/>
          <p:cNvSpPr/>
          <p:nvPr/>
        </p:nvSpPr>
        <p:spPr>
          <a:xfrm>
            <a:off x="1619672" y="177281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5" name="Oval 4"/>
          <p:cNvSpPr/>
          <p:nvPr/>
        </p:nvSpPr>
        <p:spPr>
          <a:xfrm>
            <a:off x="1619672" y="2204864"/>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6" name="Oval 5"/>
          <p:cNvSpPr/>
          <p:nvPr/>
        </p:nvSpPr>
        <p:spPr>
          <a:xfrm>
            <a:off x="1619672" y="263691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7" name="Oval 6"/>
          <p:cNvSpPr/>
          <p:nvPr/>
        </p:nvSpPr>
        <p:spPr>
          <a:xfrm>
            <a:off x="1619672" y="306896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8" name="Oval 7"/>
          <p:cNvSpPr/>
          <p:nvPr/>
        </p:nvSpPr>
        <p:spPr>
          <a:xfrm>
            <a:off x="1619672" y="350100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9" name="Oval 8"/>
          <p:cNvSpPr/>
          <p:nvPr/>
        </p:nvSpPr>
        <p:spPr>
          <a:xfrm>
            <a:off x="1619672" y="386104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10" name="Oval 9"/>
          <p:cNvSpPr/>
          <p:nvPr/>
        </p:nvSpPr>
        <p:spPr>
          <a:xfrm>
            <a:off x="1619672" y="429309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11" name="Oval 10"/>
          <p:cNvSpPr/>
          <p:nvPr/>
        </p:nvSpPr>
        <p:spPr>
          <a:xfrm>
            <a:off x="1619672" y="4725144"/>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12" name="Oval 11"/>
          <p:cNvSpPr/>
          <p:nvPr/>
        </p:nvSpPr>
        <p:spPr>
          <a:xfrm>
            <a:off x="1619672" y="515719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13" name="Oval 12"/>
          <p:cNvSpPr/>
          <p:nvPr/>
        </p:nvSpPr>
        <p:spPr>
          <a:xfrm>
            <a:off x="1619672" y="558924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14" name="Multiply 13"/>
          <p:cNvSpPr/>
          <p:nvPr/>
        </p:nvSpPr>
        <p:spPr>
          <a:xfrm>
            <a:off x="1188319" y="1988840"/>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5" name="Multiply 14"/>
          <p:cNvSpPr/>
          <p:nvPr/>
        </p:nvSpPr>
        <p:spPr>
          <a:xfrm>
            <a:off x="1187624" y="2420888"/>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6" name="Multiply 15"/>
          <p:cNvSpPr/>
          <p:nvPr/>
        </p:nvSpPr>
        <p:spPr>
          <a:xfrm>
            <a:off x="1187624" y="2853631"/>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7" name="Multiply 16"/>
          <p:cNvSpPr/>
          <p:nvPr/>
        </p:nvSpPr>
        <p:spPr>
          <a:xfrm>
            <a:off x="1187624" y="3284984"/>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8" name="Multiply 17"/>
          <p:cNvSpPr/>
          <p:nvPr/>
        </p:nvSpPr>
        <p:spPr>
          <a:xfrm>
            <a:off x="1187624" y="3645024"/>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9" name="Multiply 18"/>
          <p:cNvSpPr/>
          <p:nvPr/>
        </p:nvSpPr>
        <p:spPr>
          <a:xfrm>
            <a:off x="1188319" y="4005759"/>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 name="Multiply 19"/>
          <p:cNvSpPr/>
          <p:nvPr/>
        </p:nvSpPr>
        <p:spPr>
          <a:xfrm>
            <a:off x="1187624" y="4437807"/>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1" name="Multiply 20"/>
          <p:cNvSpPr/>
          <p:nvPr/>
        </p:nvSpPr>
        <p:spPr>
          <a:xfrm>
            <a:off x="1187624" y="4870550"/>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2" name="Multiply 21"/>
          <p:cNvSpPr/>
          <p:nvPr/>
        </p:nvSpPr>
        <p:spPr>
          <a:xfrm>
            <a:off x="1187624" y="5301903"/>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3" name="Multiply 22"/>
          <p:cNvSpPr/>
          <p:nvPr/>
        </p:nvSpPr>
        <p:spPr>
          <a:xfrm>
            <a:off x="1187624" y="5661943"/>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4" name="Oval 23"/>
          <p:cNvSpPr/>
          <p:nvPr/>
        </p:nvSpPr>
        <p:spPr>
          <a:xfrm>
            <a:off x="1619672" y="602128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25" name="Oval 24"/>
          <p:cNvSpPr/>
          <p:nvPr/>
        </p:nvSpPr>
        <p:spPr>
          <a:xfrm>
            <a:off x="7308304" y="177281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26" name="Oval 25"/>
          <p:cNvSpPr/>
          <p:nvPr/>
        </p:nvSpPr>
        <p:spPr>
          <a:xfrm>
            <a:off x="7308304" y="2204864"/>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27" name="Oval 26"/>
          <p:cNvSpPr/>
          <p:nvPr/>
        </p:nvSpPr>
        <p:spPr>
          <a:xfrm>
            <a:off x="7308304" y="263691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28" name="Oval 27"/>
          <p:cNvSpPr/>
          <p:nvPr/>
        </p:nvSpPr>
        <p:spPr>
          <a:xfrm>
            <a:off x="7308304" y="306896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29" name="Oval 28"/>
          <p:cNvSpPr/>
          <p:nvPr/>
        </p:nvSpPr>
        <p:spPr>
          <a:xfrm>
            <a:off x="7308304" y="350100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30" name="Oval 29"/>
          <p:cNvSpPr/>
          <p:nvPr/>
        </p:nvSpPr>
        <p:spPr>
          <a:xfrm>
            <a:off x="7308304" y="386104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31" name="Oval 30"/>
          <p:cNvSpPr/>
          <p:nvPr/>
        </p:nvSpPr>
        <p:spPr>
          <a:xfrm>
            <a:off x="7308304" y="429309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32" name="Oval 31"/>
          <p:cNvSpPr/>
          <p:nvPr/>
        </p:nvSpPr>
        <p:spPr>
          <a:xfrm>
            <a:off x="7308304" y="4725144"/>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33" name="Oval 32"/>
          <p:cNvSpPr/>
          <p:nvPr/>
        </p:nvSpPr>
        <p:spPr>
          <a:xfrm>
            <a:off x="7308304" y="515719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34" name="Oval 33"/>
          <p:cNvSpPr/>
          <p:nvPr/>
        </p:nvSpPr>
        <p:spPr>
          <a:xfrm>
            <a:off x="7308304" y="558924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35" name="Oval 34"/>
          <p:cNvSpPr/>
          <p:nvPr/>
        </p:nvSpPr>
        <p:spPr>
          <a:xfrm>
            <a:off x="7308304" y="602128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36" name="Multiply 35"/>
          <p:cNvSpPr/>
          <p:nvPr/>
        </p:nvSpPr>
        <p:spPr>
          <a:xfrm>
            <a:off x="7525023" y="1988840"/>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7" name="Multiply 36"/>
          <p:cNvSpPr/>
          <p:nvPr/>
        </p:nvSpPr>
        <p:spPr>
          <a:xfrm>
            <a:off x="7524328" y="2420888"/>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8" name="Multiply 37"/>
          <p:cNvSpPr/>
          <p:nvPr/>
        </p:nvSpPr>
        <p:spPr>
          <a:xfrm>
            <a:off x="7524328" y="2853631"/>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9" name="Multiply 38"/>
          <p:cNvSpPr/>
          <p:nvPr/>
        </p:nvSpPr>
        <p:spPr>
          <a:xfrm>
            <a:off x="7524328" y="3284984"/>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0" name="Multiply 39"/>
          <p:cNvSpPr/>
          <p:nvPr/>
        </p:nvSpPr>
        <p:spPr>
          <a:xfrm>
            <a:off x="7524328" y="3645024"/>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1" name="Multiply 40"/>
          <p:cNvSpPr/>
          <p:nvPr/>
        </p:nvSpPr>
        <p:spPr>
          <a:xfrm>
            <a:off x="7525023" y="4005759"/>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2" name="Multiply 41"/>
          <p:cNvSpPr/>
          <p:nvPr/>
        </p:nvSpPr>
        <p:spPr>
          <a:xfrm>
            <a:off x="7524328" y="4437807"/>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3" name="Multiply 42"/>
          <p:cNvSpPr/>
          <p:nvPr/>
        </p:nvSpPr>
        <p:spPr>
          <a:xfrm>
            <a:off x="7524328" y="4870550"/>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4" name="Multiply 43"/>
          <p:cNvSpPr/>
          <p:nvPr/>
        </p:nvSpPr>
        <p:spPr>
          <a:xfrm>
            <a:off x="7524328" y="5301903"/>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5" name="Multiply 44"/>
          <p:cNvSpPr/>
          <p:nvPr/>
        </p:nvSpPr>
        <p:spPr>
          <a:xfrm>
            <a:off x="7524328" y="5661943"/>
            <a:ext cx="287337" cy="287337"/>
          </a:xfrm>
          <a:prstGeom prst="mathMultiply">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56792"/>
            <a:ext cx="865262" cy="86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29" y="2276872"/>
            <a:ext cx="865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067869"/>
            <a:ext cx="865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859237"/>
            <a:ext cx="865187"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7218" y="1556792"/>
            <a:ext cx="865262" cy="86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6127" y="2276872"/>
            <a:ext cx="865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218" y="3067869"/>
            <a:ext cx="865187"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7218" y="3859237"/>
            <a:ext cx="865187"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507" t="28160" r="52126" b="16008"/>
          <a:stretch/>
        </p:blipFill>
        <p:spPr bwMode="auto">
          <a:xfrm>
            <a:off x="3491880" y="2459289"/>
            <a:ext cx="1975430" cy="1977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TextBox 55"/>
          <p:cNvSpPr txBox="1"/>
          <p:nvPr/>
        </p:nvSpPr>
        <p:spPr>
          <a:xfrm>
            <a:off x="1835697" y="4581128"/>
            <a:ext cx="5400600" cy="2246769"/>
          </a:xfrm>
          <a:prstGeom prst="rect">
            <a:avLst/>
          </a:prstGeom>
          <a:noFill/>
        </p:spPr>
        <p:txBody>
          <a:bodyPr wrap="square" rtlCol="0">
            <a:spAutoFit/>
          </a:bodyPr>
          <a:lstStyle/>
          <a:p>
            <a:r>
              <a:rPr lang="en-GB" sz="2000" dirty="0" smtClean="0">
                <a:latin typeface="Tw Cen MT Condensed" panose="020B0606020104020203" pitchFamily="34" charset="0"/>
              </a:rPr>
              <a:t>For this game split the group into two teams, they can’t cross the line of cones (blue circles). The aim is to throw bean bags at the large ball to make it roll towards the other team.</a:t>
            </a:r>
            <a:endParaRPr lang="en-GB" sz="2000" dirty="0">
              <a:latin typeface="Tw Cen MT Condensed" panose="020B0606020104020203" pitchFamily="34" charset="0"/>
            </a:endParaRPr>
          </a:p>
          <a:p>
            <a:r>
              <a:rPr lang="en-GB" sz="2000" dirty="0" smtClean="0">
                <a:latin typeface="Tw Cen MT Condensed" panose="020B0606020104020203" pitchFamily="34" charset="0"/>
              </a:rPr>
              <a:t>If the ‘Danger ball’ crosses the Red teams line, the Yellow team win!</a:t>
            </a:r>
          </a:p>
          <a:p>
            <a:endParaRPr lang="en-GB" sz="2000" dirty="0">
              <a:latin typeface="Tw Cen MT Condensed" panose="020B0606020104020203" pitchFamily="34" charset="0"/>
            </a:endParaRPr>
          </a:p>
          <a:p>
            <a:r>
              <a:rPr lang="en-GB" sz="2000" dirty="0" smtClean="0">
                <a:latin typeface="Tw Cen MT Condensed" panose="020B0606020104020203" pitchFamily="34" charset="0"/>
              </a:rPr>
              <a:t>If necessary let one child to be the ‘fetcher’ they can run out of the throwing zone and bring bean bags back to their team mate</a:t>
            </a:r>
          </a:p>
        </p:txBody>
      </p:sp>
    </p:spTree>
    <p:extLst>
      <p:ext uri="{BB962C8B-B14F-4D97-AF65-F5344CB8AC3E}">
        <p14:creationId xmlns:p14="http://schemas.microsoft.com/office/powerpoint/2010/main" val="298137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1500" y="4394584"/>
            <a:ext cx="517104" cy="517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5013176"/>
            <a:ext cx="517104" cy="517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1120" y="5661248"/>
            <a:ext cx="517104" cy="517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nut 6"/>
          <p:cNvSpPr/>
          <p:nvPr/>
        </p:nvSpPr>
        <p:spPr>
          <a:xfrm>
            <a:off x="4716016" y="4293096"/>
            <a:ext cx="648072" cy="648072"/>
          </a:xfrm>
          <a:prstGeom prst="donut">
            <a:avLst>
              <a:gd name="adj" fmla="val 7046"/>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p:cNvSpPr txBox="1"/>
          <p:nvPr/>
        </p:nvSpPr>
        <p:spPr>
          <a:xfrm>
            <a:off x="179512" y="548680"/>
            <a:ext cx="8714186" cy="769441"/>
          </a:xfrm>
          <a:prstGeom prst="rect">
            <a:avLst/>
          </a:prstGeom>
          <a:noFill/>
        </p:spPr>
        <p:txBody>
          <a:bodyPr wrap="square" rtlCol="0">
            <a:spAutoFit/>
          </a:bodyPr>
          <a:lstStyle/>
          <a:p>
            <a:pPr algn="ctr"/>
            <a:r>
              <a:rPr lang="en-GB" sz="4400" b="1" dirty="0" smtClean="0">
                <a:latin typeface="Tw Cen MT Condensed Extra Bold" panose="020B0803020202020204" pitchFamily="34" charset="0"/>
              </a:rPr>
              <a:t>NOUGHTS AND CROSSEs!</a:t>
            </a:r>
            <a:endParaRPr lang="en-GB" sz="4400" b="1" dirty="0">
              <a:latin typeface="Tw Cen MT Condensed Extra Bold" panose="020B0803020202020204" pitchFamily="34" charset="0"/>
            </a:endParaRPr>
          </a:p>
        </p:txBody>
      </p:sp>
      <p:sp>
        <p:nvSpPr>
          <p:cNvPr id="9" name="TextBox 8"/>
          <p:cNvSpPr txBox="1"/>
          <p:nvPr/>
        </p:nvSpPr>
        <p:spPr>
          <a:xfrm>
            <a:off x="179512" y="1745521"/>
            <a:ext cx="8784976" cy="1323439"/>
          </a:xfrm>
          <a:prstGeom prst="rect">
            <a:avLst/>
          </a:prstGeom>
          <a:noFill/>
        </p:spPr>
        <p:txBody>
          <a:bodyPr wrap="square" rtlCol="0">
            <a:spAutoFit/>
          </a:bodyPr>
          <a:lstStyle/>
          <a:p>
            <a:r>
              <a:rPr lang="en-GB" sz="2000" dirty="0" smtClean="0">
                <a:latin typeface="Tw Cen MT Condensed Extra Bold" panose="020B0803020202020204" pitchFamily="34" charset="0"/>
              </a:rPr>
              <a:t>Split the group into two teams. ‘Noughts’ = Blue, ‘Crosses’ = Orange.</a:t>
            </a:r>
          </a:p>
          <a:p>
            <a:endParaRPr lang="en-GB" sz="2000" dirty="0">
              <a:latin typeface="Tw Cen MT Condensed Extra Bold" panose="020B0803020202020204" pitchFamily="34" charset="0"/>
            </a:endParaRPr>
          </a:p>
          <a:p>
            <a:r>
              <a:rPr lang="en-GB" sz="2000" dirty="0" smtClean="0">
                <a:latin typeface="Tw Cen MT Condensed Extra Bold" panose="020B0803020202020204" pitchFamily="34" charset="0"/>
              </a:rPr>
              <a:t>You must </a:t>
            </a:r>
            <a:r>
              <a:rPr lang="en-GB" sz="2000" dirty="0" smtClean="0">
                <a:latin typeface="Tw Cen MT Condensed Extra Bold" panose="020B0803020202020204" pitchFamily="34" charset="0"/>
              </a:rPr>
              <a:t>run</a:t>
            </a:r>
            <a:r>
              <a:rPr lang="en-GB" sz="2000" dirty="0" smtClean="0">
                <a:latin typeface="Tw Cen MT Condensed Extra Bold" panose="020B0803020202020204" pitchFamily="34" charset="0"/>
              </a:rPr>
              <a:t> </a:t>
            </a:r>
            <a:r>
              <a:rPr lang="en-GB" sz="2000" dirty="0" smtClean="0">
                <a:latin typeface="Tw Cen MT Condensed Extra Bold" panose="020B0803020202020204" pitchFamily="34" charset="0"/>
              </a:rPr>
              <a:t>and place a bib into a hoop, the aim is to get three bibs in a row! Good luck!</a:t>
            </a:r>
          </a:p>
        </p:txBody>
      </p:sp>
      <p:sp>
        <p:nvSpPr>
          <p:cNvPr id="10" name="Oval 9"/>
          <p:cNvSpPr/>
          <p:nvPr/>
        </p:nvSpPr>
        <p:spPr>
          <a:xfrm>
            <a:off x="2915816" y="4509120"/>
            <a:ext cx="179411"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2915816" y="5877272"/>
            <a:ext cx="179411"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Multiply 11"/>
          <p:cNvSpPr/>
          <p:nvPr/>
        </p:nvSpPr>
        <p:spPr>
          <a:xfrm>
            <a:off x="2663179" y="5805264"/>
            <a:ext cx="252637" cy="288032"/>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Multiply 12"/>
          <p:cNvSpPr/>
          <p:nvPr/>
        </p:nvSpPr>
        <p:spPr>
          <a:xfrm>
            <a:off x="2447155" y="5805264"/>
            <a:ext cx="252637" cy="288032"/>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Multiply 13"/>
          <p:cNvSpPr/>
          <p:nvPr/>
        </p:nvSpPr>
        <p:spPr>
          <a:xfrm>
            <a:off x="2231131" y="5805264"/>
            <a:ext cx="252637" cy="288032"/>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Multiply 14"/>
          <p:cNvSpPr/>
          <p:nvPr/>
        </p:nvSpPr>
        <p:spPr>
          <a:xfrm>
            <a:off x="2015107" y="5805264"/>
            <a:ext cx="252637" cy="288032"/>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Multiply 15"/>
          <p:cNvSpPr/>
          <p:nvPr/>
        </p:nvSpPr>
        <p:spPr>
          <a:xfrm>
            <a:off x="1799083" y="5805264"/>
            <a:ext cx="252637" cy="288032"/>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Multiply 16"/>
          <p:cNvSpPr/>
          <p:nvPr/>
        </p:nvSpPr>
        <p:spPr>
          <a:xfrm>
            <a:off x="1583059" y="5805264"/>
            <a:ext cx="252637" cy="288032"/>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Multiply 17"/>
          <p:cNvSpPr/>
          <p:nvPr/>
        </p:nvSpPr>
        <p:spPr>
          <a:xfrm>
            <a:off x="2663179" y="4437112"/>
            <a:ext cx="25263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Multiply 18"/>
          <p:cNvSpPr/>
          <p:nvPr/>
        </p:nvSpPr>
        <p:spPr>
          <a:xfrm>
            <a:off x="2447155" y="4437112"/>
            <a:ext cx="25263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Multiply 19"/>
          <p:cNvSpPr/>
          <p:nvPr/>
        </p:nvSpPr>
        <p:spPr>
          <a:xfrm>
            <a:off x="2231131" y="4437112"/>
            <a:ext cx="25263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Multiply 20"/>
          <p:cNvSpPr/>
          <p:nvPr/>
        </p:nvSpPr>
        <p:spPr>
          <a:xfrm>
            <a:off x="2015107" y="4437112"/>
            <a:ext cx="25263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Multiply 21"/>
          <p:cNvSpPr/>
          <p:nvPr/>
        </p:nvSpPr>
        <p:spPr>
          <a:xfrm>
            <a:off x="1799083" y="4437112"/>
            <a:ext cx="25263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Multiply 22"/>
          <p:cNvSpPr/>
          <p:nvPr/>
        </p:nvSpPr>
        <p:spPr>
          <a:xfrm>
            <a:off x="1583059" y="4437112"/>
            <a:ext cx="252637" cy="28803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Donut 25"/>
          <p:cNvSpPr/>
          <p:nvPr/>
        </p:nvSpPr>
        <p:spPr>
          <a:xfrm>
            <a:off x="4716016" y="4941168"/>
            <a:ext cx="648072" cy="648072"/>
          </a:xfrm>
          <a:prstGeom prst="donut">
            <a:avLst>
              <a:gd name="adj" fmla="val 7046"/>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Donut 26"/>
          <p:cNvSpPr/>
          <p:nvPr/>
        </p:nvSpPr>
        <p:spPr>
          <a:xfrm>
            <a:off x="4716016" y="5589240"/>
            <a:ext cx="648072" cy="648072"/>
          </a:xfrm>
          <a:prstGeom prst="donut">
            <a:avLst>
              <a:gd name="adj" fmla="val 7046"/>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Donut 27"/>
          <p:cNvSpPr/>
          <p:nvPr/>
        </p:nvSpPr>
        <p:spPr>
          <a:xfrm>
            <a:off x="5364088" y="4293096"/>
            <a:ext cx="648072" cy="648072"/>
          </a:xfrm>
          <a:prstGeom prst="donut">
            <a:avLst>
              <a:gd name="adj" fmla="val 7046"/>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Donut 28"/>
          <p:cNvSpPr/>
          <p:nvPr/>
        </p:nvSpPr>
        <p:spPr>
          <a:xfrm>
            <a:off x="5364088" y="4941168"/>
            <a:ext cx="648072" cy="648072"/>
          </a:xfrm>
          <a:prstGeom prst="donut">
            <a:avLst>
              <a:gd name="adj" fmla="val 7046"/>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Donut 29"/>
          <p:cNvSpPr/>
          <p:nvPr/>
        </p:nvSpPr>
        <p:spPr>
          <a:xfrm>
            <a:off x="5364088" y="5589240"/>
            <a:ext cx="648072" cy="648072"/>
          </a:xfrm>
          <a:prstGeom prst="donut">
            <a:avLst>
              <a:gd name="adj" fmla="val 7046"/>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Donut 30"/>
          <p:cNvSpPr/>
          <p:nvPr/>
        </p:nvSpPr>
        <p:spPr>
          <a:xfrm>
            <a:off x="6012160" y="4293096"/>
            <a:ext cx="648072" cy="648072"/>
          </a:xfrm>
          <a:prstGeom prst="donut">
            <a:avLst>
              <a:gd name="adj" fmla="val 7046"/>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Donut 31"/>
          <p:cNvSpPr/>
          <p:nvPr/>
        </p:nvSpPr>
        <p:spPr>
          <a:xfrm>
            <a:off x="6012160" y="4941168"/>
            <a:ext cx="648072" cy="648072"/>
          </a:xfrm>
          <a:prstGeom prst="donut">
            <a:avLst>
              <a:gd name="adj" fmla="val 7046"/>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Donut 32"/>
          <p:cNvSpPr/>
          <p:nvPr/>
        </p:nvSpPr>
        <p:spPr>
          <a:xfrm>
            <a:off x="6012160" y="5589240"/>
            <a:ext cx="648072" cy="648072"/>
          </a:xfrm>
          <a:prstGeom prst="donut">
            <a:avLst>
              <a:gd name="adj" fmla="val 7046"/>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16337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1143000"/>
          </a:xfrm>
        </p:spPr>
        <p:txBody>
          <a:bodyPr>
            <a:normAutofit/>
          </a:bodyPr>
          <a:lstStyle/>
          <a:p>
            <a:r>
              <a:rPr lang="en-GB" sz="5400" dirty="0" smtClean="0">
                <a:latin typeface="Tw Cen MT Condensed Extra Bold" panose="020B0803020202020204" pitchFamily="34" charset="0"/>
              </a:rPr>
              <a:t>D.O.G</a:t>
            </a:r>
            <a:endParaRPr lang="en-GB" sz="5400" dirty="0">
              <a:latin typeface="Tw Cen MT Condensed Extra Bold" panose="020B0803020202020204" pitchFamily="34" charset="0"/>
            </a:endParaRPr>
          </a:p>
        </p:txBody>
      </p:sp>
      <p:sp>
        <p:nvSpPr>
          <p:cNvPr id="4" name="TextBox 69"/>
          <p:cNvSpPr txBox="1">
            <a:spLocks noChangeArrowheads="1"/>
          </p:cNvSpPr>
          <p:nvPr/>
        </p:nvSpPr>
        <p:spPr bwMode="auto">
          <a:xfrm>
            <a:off x="179512" y="1484784"/>
            <a:ext cx="8785101" cy="25545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eaLnBrk="1" hangingPunct="1">
              <a:spcBef>
                <a:spcPct val="0"/>
              </a:spcBef>
              <a:buFontTx/>
              <a:buNone/>
            </a:pPr>
            <a:r>
              <a:rPr lang="en-GB" altLang="en-US" sz="2000" dirty="0" smtClean="0">
                <a:latin typeface="Tw Cen MT Condensed" panose="020B0606020104020203" pitchFamily="34" charset="0"/>
              </a:rPr>
              <a:t>Each </a:t>
            </a:r>
            <a:r>
              <a:rPr lang="en-GB" altLang="en-US" sz="2000" dirty="0">
                <a:latin typeface="Tw Cen MT Condensed" panose="020B0606020104020203" pitchFamily="34" charset="0"/>
              </a:rPr>
              <a:t>member of staff stands in the middle of a circle. Throw the ball </a:t>
            </a:r>
            <a:r>
              <a:rPr lang="en-GB" altLang="en-US" sz="2000" dirty="0" smtClean="0">
                <a:latin typeface="Tw Cen MT Condensed" panose="020B0606020104020203" pitchFamily="34" charset="0"/>
              </a:rPr>
              <a:t>softly</a:t>
            </a:r>
          </a:p>
          <a:p>
            <a:pPr marL="0" indent="0" eaLnBrk="1" hangingPunct="1">
              <a:spcBef>
                <a:spcPct val="0"/>
              </a:spcBef>
              <a:buFontTx/>
              <a:buNone/>
            </a:pPr>
            <a:r>
              <a:rPr lang="en-GB" altLang="en-US" sz="2000" dirty="0" smtClean="0">
                <a:latin typeface="Tw Cen MT Condensed" panose="020B0606020104020203" pitchFamily="34" charset="0"/>
              </a:rPr>
              <a:t>to </a:t>
            </a:r>
            <a:r>
              <a:rPr lang="en-GB" altLang="en-US" sz="2000" dirty="0">
                <a:latin typeface="Tw Cen MT Condensed" panose="020B0606020104020203" pitchFamily="34" charset="0"/>
              </a:rPr>
              <a:t>a pupil, once caught they throw the ball back. Once pupils are </a:t>
            </a:r>
            <a:r>
              <a:rPr lang="en-GB" altLang="en-US" sz="2000" dirty="0" smtClean="0">
                <a:latin typeface="Tw Cen MT Condensed" panose="020B0606020104020203" pitchFamily="34" charset="0"/>
              </a:rPr>
              <a:t>familiar</a:t>
            </a:r>
          </a:p>
          <a:p>
            <a:pPr marL="0" indent="0" eaLnBrk="1" hangingPunct="1">
              <a:spcBef>
                <a:spcPct val="0"/>
              </a:spcBef>
              <a:buFontTx/>
              <a:buNone/>
            </a:pPr>
            <a:r>
              <a:rPr lang="en-GB" altLang="en-US" sz="2000" dirty="0" smtClean="0">
                <a:latin typeface="Tw Cen MT Condensed" panose="020B0606020104020203" pitchFamily="34" charset="0"/>
              </a:rPr>
              <a:t>with </a:t>
            </a:r>
            <a:r>
              <a:rPr lang="en-GB" altLang="en-US" sz="2000" dirty="0">
                <a:latin typeface="Tw Cen MT Condensed" panose="020B0606020104020203" pitchFamily="34" charset="0"/>
              </a:rPr>
              <a:t>exercise decide on a small word (Use something relevant </a:t>
            </a:r>
            <a:r>
              <a:rPr lang="en-GB" altLang="en-US" sz="2000" dirty="0" smtClean="0">
                <a:latin typeface="Tw Cen MT Condensed" panose="020B0606020104020203" pitchFamily="34" charset="0"/>
              </a:rPr>
              <a:t>from</a:t>
            </a:r>
          </a:p>
          <a:p>
            <a:pPr marL="0" indent="0" eaLnBrk="1" hangingPunct="1">
              <a:spcBef>
                <a:spcPct val="0"/>
              </a:spcBef>
              <a:buFontTx/>
              <a:buNone/>
            </a:pPr>
            <a:r>
              <a:rPr lang="en-GB" altLang="en-US" sz="2000" dirty="0" smtClean="0">
                <a:latin typeface="Tw Cen MT Condensed" panose="020B0606020104020203" pitchFamily="34" charset="0"/>
              </a:rPr>
              <a:t>classroom </a:t>
            </a:r>
            <a:r>
              <a:rPr lang="en-GB" altLang="en-US" sz="2000" dirty="0">
                <a:latin typeface="Tw Cen MT Condensed" panose="020B0606020104020203" pitchFamily="34" charset="0"/>
              </a:rPr>
              <a:t>– Numeracy, Literacy, Topic) Each time the ball is dropped </a:t>
            </a:r>
            <a:r>
              <a:rPr lang="en-GB" altLang="en-US" sz="2000" dirty="0" smtClean="0">
                <a:latin typeface="Tw Cen MT Condensed" panose="020B0606020104020203" pitchFamily="34" charset="0"/>
              </a:rPr>
              <a:t>they</a:t>
            </a:r>
          </a:p>
          <a:p>
            <a:pPr marL="0" indent="0" eaLnBrk="1" hangingPunct="1">
              <a:spcBef>
                <a:spcPct val="0"/>
              </a:spcBef>
              <a:buFontTx/>
              <a:buNone/>
            </a:pPr>
            <a:r>
              <a:rPr lang="en-GB" altLang="en-US" sz="2000" dirty="0" smtClean="0">
                <a:latin typeface="Tw Cen MT Condensed" panose="020B0606020104020203" pitchFamily="34" charset="0"/>
              </a:rPr>
              <a:t>began </a:t>
            </a:r>
            <a:r>
              <a:rPr lang="en-GB" altLang="en-US" sz="2000" dirty="0">
                <a:latin typeface="Tw Cen MT Condensed" panose="020B0606020104020203" pitchFamily="34" charset="0"/>
              </a:rPr>
              <a:t>to spell out  the word (If the word is ‘Dog’ then one </a:t>
            </a:r>
            <a:r>
              <a:rPr lang="en-GB" altLang="en-US" sz="2000" dirty="0" smtClean="0">
                <a:latin typeface="Tw Cen MT Condensed" panose="020B0606020104020203" pitchFamily="34" charset="0"/>
              </a:rPr>
              <a:t>drop</a:t>
            </a:r>
          </a:p>
          <a:p>
            <a:pPr marL="0" indent="0" eaLnBrk="1" hangingPunct="1">
              <a:spcBef>
                <a:spcPct val="0"/>
              </a:spcBef>
              <a:buFontTx/>
              <a:buNone/>
            </a:pPr>
            <a:r>
              <a:rPr lang="en-GB" altLang="en-US" sz="2000" dirty="0" smtClean="0">
                <a:latin typeface="Tw Cen MT Condensed" panose="020B0606020104020203" pitchFamily="34" charset="0"/>
              </a:rPr>
              <a:t>means </a:t>
            </a:r>
            <a:r>
              <a:rPr lang="en-GB" altLang="en-US" sz="2000" dirty="0">
                <a:latin typeface="Tw Cen MT Condensed" panose="020B0606020104020203" pitchFamily="34" charset="0"/>
              </a:rPr>
              <a:t>they get ‘D’).</a:t>
            </a:r>
            <a:endParaRPr lang="en-GB" altLang="en-US" sz="2000" u="sng" dirty="0">
              <a:latin typeface="Tw Cen MT Condensed" pitchFamily="34" charset="0"/>
            </a:endParaRPr>
          </a:p>
          <a:p>
            <a:pPr marL="0" indent="0" eaLnBrk="1" hangingPunct="1">
              <a:spcBef>
                <a:spcPct val="0"/>
              </a:spcBef>
              <a:buFontTx/>
              <a:buNone/>
            </a:pPr>
            <a:r>
              <a:rPr lang="en-GB" altLang="en-US" sz="2000" b="1" i="1" u="sng" dirty="0" smtClean="0">
                <a:latin typeface="Tw Cen MT Condensed" pitchFamily="34" charset="0"/>
              </a:rPr>
              <a:t>Ask M/A to move further back from feeder, if you feel the children</a:t>
            </a:r>
          </a:p>
          <a:p>
            <a:pPr marL="0" indent="0" eaLnBrk="1" hangingPunct="1">
              <a:spcBef>
                <a:spcPct val="0"/>
              </a:spcBef>
              <a:buFontTx/>
              <a:buNone/>
            </a:pPr>
            <a:r>
              <a:rPr lang="en-GB" altLang="en-US" sz="2000" b="1" i="1" u="sng" dirty="0" smtClean="0">
                <a:latin typeface="Tw Cen MT Condensed" pitchFamily="34" charset="0"/>
              </a:rPr>
              <a:t>are ready, allow to play the game without the adult in the centre of the circle</a:t>
            </a:r>
            <a:r>
              <a:rPr lang="en-GB" altLang="en-US" sz="1600" b="1" i="1" u="sng" dirty="0" smtClean="0">
                <a:latin typeface="Tw Cen MT Condensed" pitchFamily="34" charset="0"/>
              </a:rPr>
              <a:t>.</a:t>
            </a:r>
            <a:endParaRPr lang="en-GB" altLang="en-US" sz="1600" b="1" i="1" u="sng" dirty="0">
              <a:latin typeface="Tw Cen MT Condensed"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378" y="4509120"/>
            <a:ext cx="258276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627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latin typeface="Tw Cen MT Condensed Extra Bold" panose="020B0803020202020204" pitchFamily="34" charset="0"/>
              </a:rPr>
              <a:t>Ball and a Wall</a:t>
            </a:r>
            <a:endParaRPr lang="en-GB" sz="4800" dirty="0">
              <a:latin typeface="Tw Cen MT Condensed Extra Bold" panose="020B080302020202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556792"/>
            <a:ext cx="3600400" cy="309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03648" y="5301208"/>
            <a:ext cx="6768752" cy="1015663"/>
          </a:xfrm>
          <a:prstGeom prst="rect">
            <a:avLst/>
          </a:prstGeom>
        </p:spPr>
        <p:txBody>
          <a:bodyPr wrap="square">
            <a:spAutoFit/>
          </a:bodyPr>
          <a:lstStyle/>
          <a:p>
            <a:pPr algn="ctr">
              <a:spcBef>
                <a:spcPct val="0"/>
              </a:spcBef>
            </a:pPr>
            <a:r>
              <a:rPr lang="en-GB" altLang="en-US" sz="2000" dirty="0" smtClean="0">
                <a:latin typeface="Tw Cen MT Condensed Extra Bold" panose="020B0803020202020204" pitchFamily="34" charset="0"/>
              </a:rPr>
              <a:t>How many times can you throw and catch a tennis ball throwing it against a wall using one hand?</a:t>
            </a:r>
          </a:p>
          <a:p>
            <a:pPr algn="ctr">
              <a:spcBef>
                <a:spcPct val="0"/>
              </a:spcBef>
            </a:pPr>
            <a:r>
              <a:rPr lang="en-GB" altLang="en-US" sz="2000" dirty="0" smtClean="0">
                <a:latin typeface="Tw Cen MT Condensed Extra Bold" panose="020B0803020202020204" pitchFamily="34" charset="0"/>
              </a:rPr>
              <a:t>You must be </a:t>
            </a:r>
            <a:r>
              <a:rPr lang="en-GB" altLang="en-US" sz="2000" b="1" u="sng" dirty="0" smtClean="0">
                <a:latin typeface="Tw Cen MT Condensed Extra Bold" panose="020B0803020202020204" pitchFamily="34" charset="0"/>
              </a:rPr>
              <a:t>3m</a:t>
            </a:r>
            <a:r>
              <a:rPr lang="en-GB" altLang="en-US" sz="2000" dirty="0" smtClean="0">
                <a:latin typeface="Tw Cen MT Condensed Extra Bold" panose="020B0803020202020204" pitchFamily="34" charset="0"/>
              </a:rPr>
              <a:t> away and standing on one leg!</a:t>
            </a:r>
            <a:endParaRPr lang="en-GB" altLang="en-US" sz="2000" dirty="0">
              <a:latin typeface="Tw Cen MT Condensed Extra Bold" panose="020B0803020202020204" pitchFamily="34" charset="0"/>
            </a:endParaRPr>
          </a:p>
        </p:txBody>
      </p:sp>
    </p:spTree>
    <p:extLst>
      <p:ext uri="{BB962C8B-B14F-4D97-AF65-F5344CB8AC3E}">
        <p14:creationId xmlns:p14="http://schemas.microsoft.com/office/powerpoint/2010/main" val="2708388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latin typeface="Tw Cen MT Condensed Extra Bold" panose="020B0803020202020204" pitchFamily="34" charset="0"/>
              </a:rPr>
              <a:t>Shoulder Touch Challenge</a:t>
            </a:r>
            <a:endParaRPr lang="en-GB" sz="4800" dirty="0">
              <a:latin typeface="Tw Cen MT Condensed Extra Bold" panose="020B080302020202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533" t="40560" r="54050" b="27899"/>
          <a:stretch/>
        </p:blipFill>
        <p:spPr bwMode="auto">
          <a:xfrm>
            <a:off x="1835696" y="1484784"/>
            <a:ext cx="5328592" cy="3448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403648" y="5301208"/>
            <a:ext cx="6768752" cy="400110"/>
          </a:xfrm>
          <a:prstGeom prst="rect">
            <a:avLst/>
          </a:prstGeom>
        </p:spPr>
        <p:txBody>
          <a:bodyPr wrap="square">
            <a:spAutoFit/>
          </a:bodyPr>
          <a:lstStyle/>
          <a:p>
            <a:pPr algn="ctr">
              <a:spcBef>
                <a:spcPct val="0"/>
              </a:spcBef>
            </a:pPr>
            <a:r>
              <a:rPr lang="en-GB" altLang="en-US" sz="2000" dirty="0" smtClean="0">
                <a:latin typeface="Tw Cen MT Condensed Extra Bold" panose="020B0803020202020204" pitchFamily="34" charset="0"/>
              </a:rPr>
              <a:t>How many Shoulder Touch press ups can you complete in 1 minute?</a:t>
            </a:r>
            <a:endParaRPr lang="en-GB" altLang="en-US" sz="2000" dirty="0">
              <a:latin typeface="Tw Cen MT Condensed Extra Bold" panose="020B0803020202020204" pitchFamily="34" charset="0"/>
            </a:endParaRPr>
          </a:p>
        </p:txBody>
      </p:sp>
    </p:spTree>
    <p:extLst>
      <p:ext uri="{BB962C8B-B14F-4D97-AF65-F5344CB8AC3E}">
        <p14:creationId xmlns:p14="http://schemas.microsoft.com/office/powerpoint/2010/main" val="2686789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latin typeface="Tw Cen MT Condensed Extra Bold" panose="020B0803020202020204" pitchFamily="34" charset="0"/>
              </a:rPr>
              <a:t>Bean bag bucket challenge</a:t>
            </a:r>
            <a:endParaRPr lang="en-GB" sz="5400" dirty="0">
              <a:latin typeface="Tw Cen MT Condensed Extra Bold" panose="020B0803020202020204" pitchFamily="34" charset="0"/>
            </a:endParaRPr>
          </a:p>
        </p:txBody>
      </p:sp>
      <p:sp>
        <p:nvSpPr>
          <p:cNvPr id="4" name="TextBox 19"/>
          <p:cNvSpPr txBox="1">
            <a:spLocks noChangeArrowheads="1"/>
          </p:cNvSpPr>
          <p:nvPr/>
        </p:nvSpPr>
        <p:spPr bwMode="auto">
          <a:xfrm>
            <a:off x="1746250" y="1253073"/>
            <a:ext cx="5507038"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000" u="sng" dirty="0">
                <a:latin typeface="Tw Cen MT Condensed Extra Bold" panose="020B0803020202020204" pitchFamily="34" charset="0"/>
              </a:rPr>
              <a:t>The 5m Bean Bag Challenge! </a:t>
            </a:r>
          </a:p>
          <a:p>
            <a:pPr algn="ctr" eaLnBrk="1" hangingPunct="1">
              <a:spcBef>
                <a:spcPct val="0"/>
              </a:spcBef>
              <a:buFontTx/>
              <a:buNone/>
            </a:pPr>
            <a:endParaRPr lang="en-GB" altLang="en-US" sz="2000" u="sng" dirty="0">
              <a:latin typeface="Tw Cen MT Condensed Extra Bold" panose="020B0803020202020204" pitchFamily="34" charset="0"/>
            </a:endParaRPr>
          </a:p>
          <a:p>
            <a:pPr algn="ctr" eaLnBrk="1" hangingPunct="1">
              <a:spcBef>
                <a:spcPct val="0"/>
              </a:spcBef>
              <a:buFontTx/>
              <a:buNone/>
            </a:pPr>
            <a:endParaRPr lang="en-GB" altLang="en-US" sz="2000" u="sng" dirty="0">
              <a:latin typeface="Tw Cen MT Condensed Extra Bold" panose="020B0803020202020204" pitchFamily="34" charset="0"/>
            </a:endParaRPr>
          </a:p>
          <a:p>
            <a:pPr algn="ctr" eaLnBrk="1" hangingPunct="1">
              <a:spcBef>
                <a:spcPct val="0"/>
              </a:spcBef>
              <a:buFontTx/>
              <a:buNone/>
            </a:pPr>
            <a:endParaRPr lang="en-GB" altLang="en-US" sz="2000" dirty="0">
              <a:latin typeface="Tw Cen MT Condensed Extra Bold" panose="020B0803020202020204" pitchFamily="34" charset="0"/>
            </a:endParaRPr>
          </a:p>
          <a:p>
            <a:pPr algn="ctr" eaLnBrk="1" hangingPunct="1">
              <a:spcBef>
                <a:spcPct val="0"/>
              </a:spcBef>
              <a:buFontTx/>
              <a:buNone/>
            </a:pPr>
            <a:endParaRPr lang="en-GB" altLang="en-US" sz="2000" dirty="0">
              <a:latin typeface="Tw Cen MT Condensed Extra Bold" panose="020B0803020202020204" pitchFamily="34" charset="0"/>
            </a:endParaRPr>
          </a:p>
          <a:p>
            <a:pPr algn="ctr" eaLnBrk="1" hangingPunct="1">
              <a:spcBef>
                <a:spcPct val="0"/>
              </a:spcBef>
              <a:buFontTx/>
              <a:buNone/>
            </a:pPr>
            <a:endParaRPr lang="en-GB" altLang="en-US" sz="2000" dirty="0">
              <a:latin typeface="Tw Cen MT Condensed Extra Bold" panose="020B0803020202020204" pitchFamily="34" charset="0"/>
            </a:endParaRPr>
          </a:p>
          <a:p>
            <a:pPr algn="ctr" eaLnBrk="1" hangingPunct="1">
              <a:spcBef>
                <a:spcPct val="0"/>
              </a:spcBef>
              <a:buFontTx/>
              <a:buNone/>
            </a:pPr>
            <a:endParaRPr lang="en-GB" altLang="en-US" sz="2000" dirty="0">
              <a:latin typeface="Tw Cen MT Condensed Extra Bold" panose="020B0803020202020204" pitchFamily="34" charset="0"/>
            </a:endParaRPr>
          </a:p>
          <a:p>
            <a:pPr algn="ctr" eaLnBrk="1" hangingPunct="1">
              <a:spcBef>
                <a:spcPct val="0"/>
              </a:spcBef>
              <a:buFontTx/>
              <a:buNone/>
            </a:pPr>
            <a:endParaRPr lang="en-GB" altLang="en-US" sz="2000" dirty="0">
              <a:latin typeface="Tw Cen MT Condensed Extra Bold" panose="020B0803020202020204" pitchFamily="34" charset="0"/>
            </a:endParaRPr>
          </a:p>
          <a:p>
            <a:pPr algn="ctr" eaLnBrk="1" hangingPunct="1">
              <a:spcBef>
                <a:spcPct val="0"/>
              </a:spcBef>
              <a:buFontTx/>
              <a:buNone/>
            </a:pPr>
            <a:endParaRPr lang="en-GB" altLang="en-US" sz="2000" dirty="0">
              <a:latin typeface="Tw Cen MT Condensed Extra Bold" panose="020B0803020202020204" pitchFamily="34" charset="0"/>
            </a:endParaRPr>
          </a:p>
          <a:p>
            <a:pPr algn="ctr" eaLnBrk="1" hangingPunct="1">
              <a:spcBef>
                <a:spcPct val="0"/>
              </a:spcBef>
              <a:buFontTx/>
              <a:buNone/>
            </a:pPr>
            <a:endParaRPr lang="en-GB" altLang="en-US" sz="2000" dirty="0">
              <a:latin typeface="Tw Cen MT Condensed Extra Bold" panose="020B0803020202020204" pitchFamily="34" charset="0"/>
            </a:endParaRPr>
          </a:p>
          <a:p>
            <a:pPr algn="ctr" eaLnBrk="1" hangingPunct="1">
              <a:spcBef>
                <a:spcPct val="0"/>
              </a:spcBef>
              <a:buFontTx/>
              <a:buNone/>
            </a:pPr>
            <a:endParaRPr lang="en-GB" altLang="en-US" sz="2000" dirty="0">
              <a:latin typeface="Tw Cen MT Condensed Extra Bold" panose="020B0803020202020204" pitchFamily="34" charset="0"/>
            </a:endParaRPr>
          </a:p>
          <a:p>
            <a:pPr algn="ctr" eaLnBrk="1" hangingPunct="1">
              <a:spcBef>
                <a:spcPct val="0"/>
              </a:spcBef>
              <a:buFontTx/>
              <a:buNone/>
            </a:pPr>
            <a:endParaRPr lang="en-GB" altLang="en-US" sz="2000" dirty="0">
              <a:latin typeface="Tw Cen MT Condensed Extra Bold" panose="020B0803020202020204" pitchFamily="34" charset="0"/>
            </a:endParaRPr>
          </a:p>
          <a:p>
            <a:pPr algn="ctr" eaLnBrk="1" hangingPunct="1">
              <a:spcBef>
                <a:spcPct val="0"/>
              </a:spcBef>
              <a:buFontTx/>
              <a:buNone/>
            </a:pPr>
            <a:endParaRPr lang="en-GB" altLang="en-US" sz="2000" dirty="0">
              <a:latin typeface="Tw Cen MT Condensed Extra Bold" panose="020B0803020202020204" pitchFamily="34" charset="0"/>
            </a:endParaRPr>
          </a:p>
          <a:p>
            <a:pPr algn="ctr" eaLnBrk="1" hangingPunct="1">
              <a:spcBef>
                <a:spcPct val="0"/>
              </a:spcBef>
              <a:buFont typeface="Arial" charset="0"/>
              <a:buNone/>
            </a:pPr>
            <a:endParaRPr lang="en-GB" altLang="en-US" sz="2000" dirty="0">
              <a:latin typeface="Tw Cen MT Condensed Extra Bold" panose="020B0803020202020204" pitchFamily="34" charset="0"/>
            </a:endParaRPr>
          </a:p>
          <a:p>
            <a:pPr algn="ctr" eaLnBrk="1" hangingPunct="1">
              <a:spcBef>
                <a:spcPct val="0"/>
              </a:spcBef>
              <a:buFont typeface="Arial" charset="0"/>
              <a:buNone/>
            </a:pPr>
            <a:r>
              <a:rPr lang="en-GB" altLang="en-US" sz="2000" dirty="0">
                <a:latin typeface="Tw Cen MT Condensed Extra Bold" panose="020B0803020202020204" pitchFamily="34" charset="0"/>
              </a:rPr>
              <a:t>In one minute how many bean bags can you throw into a bucket in 1 minute?</a:t>
            </a:r>
          </a:p>
          <a:p>
            <a:pPr algn="ctr" eaLnBrk="1" hangingPunct="1">
              <a:spcBef>
                <a:spcPct val="0"/>
              </a:spcBef>
              <a:buFont typeface="Arial" charset="0"/>
              <a:buNone/>
            </a:pPr>
            <a:r>
              <a:rPr lang="en-GB" altLang="en-US" sz="2000" dirty="0">
                <a:latin typeface="Tw Cen MT Condensed Extra Bold" panose="020B0803020202020204" pitchFamily="34" charset="0"/>
              </a:rPr>
              <a:t>Good luck!</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l="14647" t="4688" r="9019" b="16495"/>
          <a:stretch>
            <a:fillRect/>
          </a:stretch>
        </p:blipFill>
        <p:spPr bwMode="auto">
          <a:xfrm>
            <a:off x="2411413" y="3348583"/>
            <a:ext cx="1728787"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urved Down Arrow 5"/>
          <p:cNvSpPr/>
          <p:nvPr/>
        </p:nvSpPr>
        <p:spPr>
          <a:xfrm rot="20281317">
            <a:off x="3570288" y="2727871"/>
            <a:ext cx="2419350" cy="588962"/>
          </a:xfrm>
          <a:prstGeom prst="curved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chemeClr val="tx1"/>
              </a:solidFill>
              <a:latin typeface="Tw Cen MT Condensed Extra Bold" panose="020B0803020202020204" pitchFamily="34" charset="0"/>
            </a:endParaRPr>
          </a:p>
        </p:txBody>
      </p:sp>
      <p:pic>
        <p:nvPicPr>
          <p:cNvPr id="7" name="Picture 5" descr="http://pngimg.com/upload/bucket_PNG77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924721"/>
            <a:ext cx="931863"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V="1">
            <a:off x="3829050" y="3837533"/>
            <a:ext cx="2038350" cy="146367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12"/>
          <p:cNvSpPr txBox="1">
            <a:spLocks noChangeArrowheads="1"/>
          </p:cNvSpPr>
          <p:nvPr/>
        </p:nvSpPr>
        <p:spPr bwMode="auto">
          <a:xfrm rot="19411932">
            <a:off x="3981450" y="4119464"/>
            <a:ext cx="1490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a:latin typeface="Tw Cen MT Condensed Extra Bold" panose="020B0803020202020204" pitchFamily="34" charset="0"/>
              </a:rPr>
              <a:t>5m</a:t>
            </a:r>
          </a:p>
        </p:txBody>
      </p:sp>
    </p:spTree>
    <p:extLst>
      <p:ext uri="{BB962C8B-B14F-4D97-AF65-F5344CB8AC3E}">
        <p14:creationId xmlns:p14="http://schemas.microsoft.com/office/powerpoint/2010/main" val="3781887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Tw Cen MT Condensed Extra Bold" panose="020B0803020202020204" pitchFamily="34" charset="0"/>
              </a:rPr>
              <a:t>Hula Hoop Challenge</a:t>
            </a:r>
            <a:endParaRPr lang="en-GB" sz="5400" dirty="0">
              <a:latin typeface="Tw Cen MT Condensed Extra Bold" panose="020B0803020202020204" pitchFamily="34" charset="0"/>
            </a:endParaRPr>
          </a:p>
        </p:txBody>
      </p:sp>
      <p:sp>
        <p:nvSpPr>
          <p:cNvPr id="4" name="TextBox 19"/>
          <p:cNvSpPr txBox="1">
            <a:spLocks noChangeArrowheads="1"/>
          </p:cNvSpPr>
          <p:nvPr/>
        </p:nvSpPr>
        <p:spPr bwMode="auto">
          <a:xfrm>
            <a:off x="1746250" y="1917030"/>
            <a:ext cx="550703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u="sng">
                <a:latin typeface="Tw Cen MT Condensed Extra Bold" panose="020B0803020202020204" pitchFamily="34" charset="0"/>
              </a:rPr>
              <a:t>The Hula Hoop test! </a:t>
            </a:r>
          </a:p>
          <a:p>
            <a:pPr algn="ctr" eaLnBrk="1" hangingPunct="1">
              <a:spcBef>
                <a:spcPct val="0"/>
              </a:spcBef>
              <a:buFontTx/>
              <a:buNone/>
            </a:pPr>
            <a:endParaRPr lang="en-GB" altLang="en-US" sz="1800" u="sng">
              <a:latin typeface="Tw Cen MT Condensed Extra Bold" panose="020B0803020202020204" pitchFamily="34" charset="0"/>
            </a:endParaRPr>
          </a:p>
          <a:p>
            <a:pPr algn="ctr" eaLnBrk="1" hangingPunct="1">
              <a:spcBef>
                <a:spcPct val="0"/>
              </a:spcBef>
              <a:buFontTx/>
              <a:buNone/>
            </a:pPr>
            <a:endParaRPr lang="en-GB" altLang="en-US" sz="1800">
              <a:latin typeface="Tw Cen MT Condensed Extra Bold" panose="020B0803020202020204" pitchFamily="34" charset="0"/>
            </a:endParaRPr>
          </a:p>
          <a:p>
            <a:pPr algn="ctr" eaLnBrk="1" hangingPunct="1">
              <a:spcBef>
                <a:spcPct val="0"/>
              </a:spcBef>
              <a:buFontTx/>
              <a:buNone/>
            </a:pPr>
            <a:endParaRPr lang="en-GB" altLang="en-US" sz="1800">
              <a:latin typeface="Tw Cen MT Condensed Extra Bold" panose="020B0803020202020204" pitchFamily="34" charset="0"/>
            </a:endParaRPr>
          </a:p>
          <a:p>
            <a:pPr algn="ctr" eaLnBrk="1" hangingPunct="1">
              <a:spcBef>
                <a:spcPct val="0"/>
              </a:spcBef>
              <a:buFontTx/>
              <a:buNone/>
            </a:pPr>
            <a:endParaRPr lang="en-GB" altLang="en-US" sz="1800">
              <a:latin typeface="Tw Cen MT Condensed Extra Bold" panose="020B0803020202020204" pitchFamily="34" charset="0"/>
            </a:endParaRPr>
          </a:p>
          <a:p>
            <a:pPr algn="ctr" eaLnBrk="1" hangingPunct="1">
              <a:spcBef>
                <a:spcPct val="0"/>
              </a:spcBef>
              <a:buFontTx/>
              <a:buNone/>
            </a:pPr>
            <a:endParaRPr lang="en-GB" altLang="en-US" sz="1800">
              <a:latin typeface="Tw Cen MT Condensed Extra Bold" panose="020B0803020202020204" pitchFamily="34" charset="0"/>
            </a:endParaRPr>
          </a:p>
          <a:p>
            <a:pPr algn="ctr" eaLnBrk="1" hangingPunct="1">
              <a:spcBef>
                <a:spcPct val="0"/>
              </a:spcBef>
              <a:buFontTx/>
              <a:buNone/>
            </a:pPr>
            <a:endParaRPr lang="en-GB" altLang="en-US" sz="1800">
              <a:latin typeface="Tw Cen MT Condensed Extra Bold" panose="020B0803020202020204" pitchFamily="34" charset="0"/>
            </a:endParaRPr>
          </a:p>
          <a:p>
            <a:pPr algn="ctr" eaLnBrk="1" hangingPunct="1">
              <a:spcBef>
                <a:spcPct val="0"/>
              </a:spcBef>
              <a:buFontTx/>
              <a:buNone/>
            </a:pPr>
            <a:endParaRPr lang="en-GB" altLang="en-US" sz="1800">
              <a:latin typeface="Tw Cen MT Condensed Extra Bold" panose="020B0803020202020204" pitchFamily="34" charset="0"/>
            </a:endParaRPr>
          </a:p>
          <a:p>
            <a:pPr algn="ctr" eaLnBrk="1" hangingPunct="1">
              <a:spcBef>
                <a:spcPct val="0"/>
              </a:spcBef>
              <a:buFontTx/>
              <a:buNone/>
            </a:pPr>
            <a:endParaRPr lang="en-GB" altLang="en-US" sz="1800">
              <a:latin typeface="Tw Cen MT Condensed Extra Bold" panose="020B0803020202020204" pitchFamily="34" charset="0"/>
            </a:endParaRPr>
          </a:p>
          <a:p>
            <a:pPr algn="ctr" eaLnBrk="1" hangingPunct="1">
              <a:spcBef>
                <a:spcPct val="0"/>
              </a:spcBef>
              <a:buFontTx/>
              <a:buNone/>
            </a:pPr>
            <a:endParaRPr lang="en-GB" altLang="en-US" sz="1800">
              <a:latin typeface="Tw Cen MT Condensed Extra Bold" panose="020B0803020202020204" pitchFamily="34" charset="0"/>
            </a:endParaRPr>
          </a:p>
          <a:p>
            <a:pPr algn="ctr" eaLnBrk="1" hangingPunct="1">
              <a:spcBef>
                <a:spcPct val="0"/>
              </a:spcBef>
              <a:buFontTx/>
              <a:buNone/>
            </a:pPr>
            <a:endParaRPr lang="en-GB" altLang="en-US" sz="1800">
              <a:latin typeface="Tw Cen MT Condensed Extra Bold" panose="020B0803020202020204" pitchFamily="34" charset="0"/>
            </a:endParaRPr>
          </a:p>
          <a:p>
            <a:pPr algn="ctr" eaLnBrk="1" hangingPunct="1">
              <a:spcBef>
                <a:spcPct val="0"/>
              </a:spcBef>
              <a:buFontTx/>
              <a:buNone/>
            </a:pPr>
            <a:endParaRPr lang="en-GB" altLang="en-US" sz="1800">
              <a:latin typeface="Tw Cen MT Condensed Extra Bold" panose="020B0803020202020204" pitchFamily="34" charset="0"/>
            </a:endParaRPr>
          </a:p>
          <a:p>
            <a:pPr algn="ctr" eaLnBrk="1" hangingPunct="1">
              <a:spcBef>
                <a:spcPct val="0"/>
              </a:spcBef>
              <a:buFont typeface="Arial" charset="0"/>
              <a:buNone/>
            </a:pPr>
            <a:endParaRPr lang="en-GB" altLang="en-US" sz="1800">
              <a:latin typeface="Tw Cen MT Condensed Extra Bold" panose="020B0803020202020204" pitchFamily="34" charset="0"/>
            </a:endParaRPr>
          </a:p>
          <a:p>
            <a:pPr algn="ctr" eaLnBrk="1" hangingPunct="1">
              <a:spcBef>
                <a:spcPct val="0"/>
              </a:spcBef>
              <a:buFont typeface="Arial" charset="0"/>
              <a:buNone/>
            </a:pPr>
            <a:r>
              <a:rPr lang="en-GB" altLang="en-US" sz="1800">
                <a:latin typeface="Tw Cen MT Condensed Extra Bold" panose="020B0803020202020204" pitchFamily="34" charset="0"/>
              </a:rPr>
              <a:t>It’s very simple. The hula hoop must keep moving all the time and you cannot touch it with your hands once you have begun. How long can you hula for?!</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2493293"/>
            <a:ext cx="2663825" cy="2665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7361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dirty="0" smtClean="0">
                <a:latin typeface="Tw Cen MT Condensed Extra Bold" panose="020B0803020202020204" pitchFamily="34" charset="0"/>
              </a:rPr>
              <a:t>Wacky Races – Assault Course</a:t>
            </a:r>
            <a:endParaRPr lang="en-GB" dirty="0">
              <a:latin typeface="Tw Cen MT Condensed Extra Bold" panose="020B0803020202020204" pitchFamily="34" charset="0"/>
            </a:endParaRPr>
          </a:p>
        </p:txBody>
      </p:sp>
      <p:sp>
        <p:nvSpPr>
          <p:cNvPr id="3" name="Content Placeholder 2"/>
          <p:cNvSpPr>
            <a:spLocks noGrp="1"/>
          </p:cNvSpPr>
          <p:nvPr>
            <p:ph idx="1"/>
          </p:nvPr>
        </p:nvSpPr>
        <p:spPr>
          <a:xfrm>
            <a:off x="457200" y="1279301"/>
            <a:ext cx="8229600" cy="4525963"/>
          </a:xfrm>
        </p:spPr>
        <p:txBody>
          <a:bodyPr/>
          <a:lstStyle/>
          <a:p>
            <a:r>
              <a:rPr lang="en-GB" dirty="0" smtClean="0">
                <a:latin typeface="Tw Cen MT Condensed Extra Bold" panose="020B0803020202020204" pitchFamily="34" charset="0"/>
              </a:rPr>
              <a:t>Split the amount of people that want to play by 2 or 4, and send each team to a corner.</a:t>
            </a:r>
            <a:endParaRPr lang="en-GB" dirty="0">
              <a:latin typeface="Tw Cen MT Condensed Extra Bold" panose="020B0803020202020204" pitchFamily="34" charset="0"/>
            </a:endParaRPr>
          </a:p>
        </p:txBody>
      </p:sp>
      <p:sp>
        <p:nvSpPr>
          <p:cNvPr id="4" name="Oval 3"/>
          <p:cNvSpPr/>
          <p:nvPr/>
        </p:nvSpPr>
        <p:spPr>
          <a:xfrm>
            <a:off x="1907704" y="3501008"/>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5" name="Oval 4"/>
          <p:cNvSpPr/>
          <p:nvPr/>
        </p:nvSpPr>
        <p:spPr>
          <a:xfrm>
            <a:off x="1907704" y="58772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6" name="Oval 5"/>
          <p:cNvSpPr/>
          <p:nvPr/>
        </p:nvSpPr>
        <p:spPr>
          <a:xfrm>
            <a:off x="7164288" y="3501008"/>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7" name="Oval 6"/>
          <p:cNvSpPr/>
          <p:nvPr/>
        </p:nvSpPr>
        <p:spPr>
          <a:xfrm>
            <a:off x="7164288" y="5877272"/>
            <a:ext cx="144016" cy="14401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8" name="Oval 7"/>
          <p:cNvSpPr/>
          <p:nvPr/>
        </p:nvSpPr>
        <p:spPr>
          <a:xfrm>
            <a:off x="1259632" y="3861048"/>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9" name="Oval 8"/>
          <p:cNvSpPr/>
          <p:nvPr/>
        </p:nvSpPr>
        <p:spPr>
          <a:xfrm>
            <a:off x="1259632" y="4293096"/>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10" name="Oval 9"/>
          <p:cNvSpPr/>
          <p:nvPr/>
        </p:nvSpPr>
        <p:spPr>
          <a:xfrm>
            <a:off x="1259632" y="4725144"/>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11" name="Oval 10"/>
          <p:cNvSpPr/>
          <p:nvPr/>
        </p:nvSpPr>
        <p:spPr>
          <a:xfrm>
            <a:off x="1259632" y="5157192"/>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12" name="Oval 11"/>
          <p:cNvSpPr/>
          <p:nvPr/>
        </p:nvSpPr>
        <p:spPr>
          <a:xfrm>
            <a:off x="1259632" y="5589240"/>
            <a:ext cx="144016" cy="144016"/>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13" name="Oval 12"/>
          <p:cNvSpPr/>
          <p:nvPr/>
        </p:nvSpPr>
        <p:spPr>
          <a:xfrm>
            <a:off x="7213836" y="4242662"/>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latin typeface="Tw Cen MT Condensed Extra Bold" panose="020B0803020202020204" pitchFamily="34" charset="0"/>
            </a:endParaRPr>
          </a:p>
        </p:txBody>
      </p:sp>
      <p:sp>
        <p:nvSpPr>
          <p:cNvPr id="14" name="Oval 13"/>
          <p:cNvSpPr/>
          <p:nvPr/>
        </p:nvSpPr>
        <p:spPr>
          <a:xfrm>
            <a:off x="7380312" y="4237230"/>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latin typeface="Tw Cen MT Condensed Extra Bold" panose="020B0803020202020204" pitchFamily="34" charset="0"/>
            </a:endParaRPr>
          </a:p>
        </p:txBody>
      </p:sp>
      <p:sp>
        <p:nvSpPr>
          <p:cNvPr id="15" name="Oval 14"/>
          <p:cNvSpPr/>
          <p:nvPr/>
        </p:nvSpPr>
        <p:spPr>
          <a:xfrm>
            <a:off x="7524328" y="4226520"/>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latin typeface="Tw Cen MT Condensed Extra Bold" panose="020B0803020202020204" pitchFamily="34" charset="0"/>
            </a:endParaRPr>
          </a:p>
        </p:txBody>
      </p:sp>
      <p:sp>
        <p:nvSpPr>
          <p:cNvPr id="16" name="Oval 15"/>
          <p:cNvSpPr/>
          <p:nvPr/>
        </p:nvSpPr>
        <p:spPr>
          <a:xfrm>
            <a:off x="7668344" y="4237230"/>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latin typeface="Tw Cen MT Condensed Extra Bold" panose="020B0803020202020204" pitchFamily="34" charset="0"/>
            </a:endParaRPr>
          </a:p>
        </p:txBody>
      </p:sp>
      <p:sp>
        <p:nvSpPr>
          <p:cNvPr id="17" name="Oval 16"/>
          <p:cNvSpPr/>
          <p:nvPr/>
        </p:nvSpPr>
        <p:spPr>
          <a:xfrm>
            <a:off x="7834820" y="423179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latin typeface="Tw Cen MT Condensed Extra Bold" panose="020B0803020202020204" pitchFamily="34" charset="0"/>
            </a:endParaRPr>
          </a:p>
        </p:txBody>
      </p:sp>
      <p:sp>
        <p:nvSpPr>
          <p:cNvPr id="18" name="Oval 17"/>
          <p:cNvSpPr/>
          <p:nvPr/>
        </p:nvSpPr>
        <p:spPr>
          <a:xfrm>
            <a:off x="7978836" y="422108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latin typeface="Tw Cen MT Condensed Extra Bold" panose="020B0803020202020204" pitchFamily="34" charset="0"/>
            </a:endParaRPr>
          </a:p>
        </p:txBody>
      </p:sp>
      <p:sp>
        <p:nvSpPr>
          <p:cNvPr id="19" name="Oval 18"/>
          <p:cNvSpPr/>
          <p:nvPr/>
        </p:nvSpPr>
        <p:spPr>
          <a:xfrm>
            <a:off x="8149940" y="4237230"/>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latin typeface="Tw Cen MT Condensed Extra Bold" panose="020B0803020202020204" pitchFamily="34" charset="0"/>
            </a:endParaRPr>
          </a:p>
        </p:txBody>
      </p:sp>
      <p:sp>
        <p:nvSpPr>
          <p:cNvPr id="20" name="Oval 19"/>
          <p:cNvSpPr/>
          <p:nvPr/>
        </p:nvSpPr>
        <p:spPr>
          <a:xfrm>
            <a:off x="8316416" y="423179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latin typeface="Tw Cen MT Condensed Extra Bold" panose="020B0803020202020204" pitchFamily="34" charset="0"/>
            </a:endParaRPr>
          </a:p>
        </p:txBody>
      </p:sp>
      <p:sp>
        <p:nvSpPr>
          <p:cNvPr id="21" name="Oval 20"/>
          <p:cNvSpPr/>
          <p:nvPr/>
        </p:nvSpPr>
        <p:spPr>
          <a:xfrm>
            <a:off x="8460432" y="422108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latin typeface="Tw Cen MT Condensed Extra Bold" panose="020B0803020202020204" pitchFamily="34" charset="0"/>
            </a:endParaRPr>
          </a:p>
        </p:txBody>
      </p:sp>
      <p:sp>
        <p:nvSpPr>
          <p:cNvPr id="22" name="Oval 21"/>
          <p:cNvSpPr/>
          <p:nvPr/>
        </p:nvSpPr>
        <p:spPr>
          <a:xfrm>
            <a:off x="7236296" y="5101326"/>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latin typeface="Tw Cen MT Condensed Extra Bold" panose="020B0803020202020204" pitchFamily="34" charset="0"/>
            </a:endParaRPr>
          </a:p>
        </p:txBody>
      </p:sp>
      <p:sp>
        <p:nvSpPr>
          <p:cNvPr id="23" name="Oval 22"/>
          <p:cNvSpPr/>
          <p:nvPr/>
        </p:nvSpPr>
        <p:spPr>
          <a:xfrm>
            <a:off x="7402772" y="5029318"/>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latin typeface="Tw Cen MT Condensed Extra Bold" panose="020B0803020202020204" pitchFamily="34" charset="0"/>
            </a:endParaRPr>
          </a:p>
        </p:txBody>
      </p:sp>
      <p:sp>
        <p:nvSpPr>
          <p:cNvPr id="24" name="Oval 23"/>
          <p:cNvSpPr/>
          <p:nvPr/>
        </p:nvSpPr>
        <p:spPr>
          <a:xfrm>
            <a:off x="7546788" y="4957310"/>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latin typeface="Tw Cen MT Condensed Extra Bold" panose="020B0803020202020204" pitchFamily="34" charset="0"/>
            </a:endParaRPr>
          </a:p>
        </p:txBody>
      </p:sp>
      <p:sp>
        <p:nvSpPr>
          <p:cNvPr id="25" name="Oval 24"/>
          <p:cNvSpPr/>
          <p:nvPr/>
        </p:nvSpPr>
        <p:spPr>
          <a:xfrm>
            <a:off x="7690804" y="4885302"/>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latin typeface="Tw Cen MT Condensed Extra Bold" panose="020B0803020202020204" pitchFamily="34" charset="0"/>
            </a:endParaRPr>
          </a:p>
        </p:txBody>
      </p:sp>
      <p:sp>
        <p:nvSpPr>
          <p:cNvPr id="26" name="Oval 25"/>
          <p:cNvSpPr/>
          <p:nvPr/>
        </p:nvSpPr>
        <p:spPr>
          <a:xfrm>
            <a:off x="7857280" y="4813294"/>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latin typeface="Tw Cen MT Condensed Extra Bold" panose="020B0803020202020204" pitchFamily="34" charset="0"/>
            </a:endParaRPr>
          </a:p>
        </p:txBody>
      </p:sp>
      <p:sp>
        <p:nvSpPr>
          <p:cNvPr id="27" name="Oval 26"/>
          <p:cNvSpPr/>
          <p:nvPr/>
        </p:nvSpPr>
        <p:spPr>
          <a:xfrm>
            <a:off x="8001296" y="4719712"/>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latin typeface="Tw Cen MT Condensed Extra Bold" panose="020B0803020202020204" pitchFamily="34" charset="0"/>
            </a:endParaRPr>
          </a:p>
        </p:txBody>
      </p:sp>
      <p:sp>
        <p:nvSpPr>
          <p:cNvPr id="28" name="Oval 27"/>
          <p:cNvSpPr/>
          <p:nvPr/>
        </p:nvSpPr>
        <p:spPr>
          <a:xfrm>
            <a:off x="8172400" y="4597270"/>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latin typeface="Tw Cen MT Condensed Extra Bold" panose="020B0803020202020204" pitchFamily="34" charset="0"/>
            </a:endParaRPr>
          </a:p>
        </p:txBody>
      </p:sp>
      <p:sp>
        <p:nvSpPr>
          <p:cNvPr id="29" name="Oval 28"/>
          <p:cNvSpPr/>
          <p:nvPr/>
        </p:nvSpPr>
        <p:spPr>
          <a:xfrm>
            <a:off x="8338876" y="4525262"/>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latin typeface="Tw Cen MT Condensed Extra Bold" panose="020B0803020202020204" pitchFamily="34" charset="0"/>
            </a:endParaRPr>
          </a:p>
        </p:txBody>
      </p:sp>
      <p:sp>
        <p:nvSpPr>
          <p:cNvPr id="30" name="Oval 29"/>
          <p:cNvSpPr/>
          <p:nvPr/>
        </p:nvSpPr>
        <p:spPr>
          <a:xfrm>
            <a:off x="8482892" y="4453254"/>
            <a:ext cx="144016" cy="14401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latin typeface="Tw Cen MT Condensed Extra Bold" panose="020B0803020202020204" pitchFamily="34" charset="0"/>
            </a:endParaRPr>
          </a:p>
        </p:txBody>
      </p:sp>
      <p:sp>
        <p:nvSpPr>
          <p:cNvPr id="31" name="Donut 30"/>
          <p:cNvSpPr/>
          <p:nvPr/>
        </p:nvSpPr>
        <p:spPr>
          <a:xfrm>
            <a:off x="3275856" y="2852936"/>
            <a:ext cx="504056" cy="504056"/>
          </a:xfrm>
          <a:prstGeom prst="donut">
            <a:avLst>
              <a:gd name="adj" fmla="val 1106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Tw Cen MT Condensed Extra Bold" panose="020B0803020202020204" pitchFamily="34" charset="0"/>
            </a:endParaRPr>
          </a:p>
        </p:txBody>
      </p:sp>
      <p:sp>
        <p:nvSpPr>
          <p:cNvPr id="32" name="Donut 31"/>
          <p:cNvSpPr/>
          <p:nvPr/>
        </p:nvSpPr>
        <p:spPr>
          <a:xfrm>
            <a:off x="3995936" y="2852936"/>
            <a:ext cx="504056" cy="504056"/>
          </a:xfrm>
          <a:prstGeom prst="donut">
            <a:avLst>
              <a:gd name="adj" fmla="val 1106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Tw Cen MT Condensed Extra Bold" panose="020B0803020202020204" pitchFamily="34" charset="0"/>
            </a:endParaRPr>
          </a:p>
        </p:txBody>
      </p:sp>
      <p:sp>
        <p:nvSpPr>
          <p:cNvPr id="33" name="Donut 32"/>
          <p:cNvSpPr/>
          <p:nvPr/>
        </p:nvSpPr>
        <p:spPr>
          <a:xfrm>
            <a:off x="4788024" y="2852936"/>
            <a:ext cx="504056" cy="504056"/>
          </a:xfrm>
          <a:prstGeom prst="donut">
            <a:avLst>
              <a:gd name="adj" fmla="val 1106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Tw Cen MT Condensed Extra Bold" panose="020B0803020202020204" pitchFamily="34" charset="0"/>
            </a:endParaRPr>
          </a:p>
        </p:txBody>
      </p:sp>
      <p:sp>
        <p:nvSpPr>
          <p:cNvPr id="34" name="Oval 33"/>
          <p:cNvSpPr/>
          <p:nvPr/>
        </p:nvSpPr>
        <p:spPr>
          <a:xfrm>
            <a:off x="3491880" y="6093296"/>
            <a:ext cx="216024" cy="21602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35" name="Oval 34"/>
          <p:cNvSpPr/>
          <p:nvPr/>
        </p:nvSpPr>
        <p:spPr>
          <a:xfrm>
            <a:off x="3923928" y="6453336"/>
            <a:ext cx="216024" cy="21602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36" name="Oval 35"/>
          <p:cNvSpPr/>
          <p:nvPr/>
        </p:nvSpPr>
        <p:spPr>
          <a:xfrm>
            <a:off x="4067944" y="6021288"/>
            <a:ext cx="216024" cy="21602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37" name="Oval 36"/>
          <p:cNvSpPr/>
          <p:nvPr/>
        </p:nvSpPr>
        <p:spPr>
          <a:xfrm>
            <a:off x="4427984" y="6309320"/>
            <a:ext cx="216024" cy="21602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38" name="Oval 37"/>
          <p:cNvSpPr/>
          <p:nvPr/>
        </p:nvSpPr>
        <p:spPr>
          <a:xfrm>
            <a:off x="4572000" y="5949280"/>
            <a:ext cx="216024" cy="21602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39" name="Oval 38"/>
          <p:cNvSpPr/>
          <p:nvPr/>
        </p:nvSpPr>
        <p:spPr>
          <a:xfrm>
            <a:off x="4932040" y="6381328"/>
            <a:ext cx="216024" cy="21602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40" name="Oval 39"/>
          <p:cNvSpPr/>
          <p:nvPr/>
        </p:nvSpPr>
        <p:spPr>
          <a:xfrm>
            <a:off x="5076056" y="6021288"/>
            <a:ext cx="216024" cy="21602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41" name="Oval 40"/>
          <p:cNvSpPr/>
          <p:nvPr/>
        </p:nvSpPr>
        <p:spPr>
          <a:xfrm>
            <a:off x="5364088" y="6453336"/>
            <a:ext cx="216024" cy="21602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w Cen MT Condensed Extra Bold" panose="020B0803020202020204" pitchFamily="34" charset="0"/>
            </a:endParaRPr>
          </a:p>
        </p:txBody>
      </p:sp>
      <p:sp>
        <p:nvSpPr>
          <p:cNvPr id="42" name="TextBox 41"/>
          <p:cNvSpPr txBox="1"/>
          <p:nvPr/>
        </p:nvSpPr>
        <p:spPr>
          <a:xfrm>
            <a:off x="2987824" y="3717032"/>
            <a:ext cx="2592288" cy="338554"/>
          </a:xfrm>
          <a:prstGeom prst="rect">
            <a:avLst/>
          </a:prstGeom>
          <a:noFill/>
        </p:spPr>
        <p:txBody>
          <a:bodyPr wrap="square" rtlCol="0">
            <a:spAutoFit/>
          </a:bodyPr>
          <a:lstStyle/>
          <a:p>
            <a:r>
              <a:rPr lang="en-GB" sz="1600" dirty="0" smtClean="0">
                <a:latin typeface="Tw Cen MT Condensed" panose="020B0606020104020203" pitchFamily="34" charset="0"/>
              </a:rPr>
              <a:t>Move whole body through each hoop</a:t>
            </a:r>
            <a:endParaRPr lang="en-GB" sz="1600" dirty="0">
              <a:latin typeface="Tw Cen MT Condensed" panose="020B0606020104020203" pitchFamily="34" charset="0"/>
            </a:endParaRPr>
          </a:p>
        </p:txBody>
      </p:sp>
      <p:cxnSp>
        <p:nvCxnSpPr>
          <p:cNvPr id="44" name="Straight Arrow Connector 43"/>
          <p:cNvCxnSpPr/>
          <p:nvPr/>
        </p:nvCxnSpPr>
        <p:spPr>
          <a:xfrm flipV="1">
            <a:off x="4175956" y="3429000"/>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987824" y="5157192"/>
            <a:ext cx="2592288" cy="338554"/>
          </a:xfrm>
          <a:prstGeom prst="rect">
            <a:avLst/>
          </a:prstGeom>
          <a:noFill/>
        </p:spPr>
        <p:txBody>
          <a:bodyPr wrap="square" rtlCol="0">
            <a:spAutoFit/>
          </a:bodyPr>
          <a:lstStyle/>
          <a:p>
            <a:pPr algn="ctr"/>
            <a:r>
              <a:rPr lang="en-GB" sz="1600" dirty="0" smtClean="0">
                <a:latin typeface="Tw Cen MT Condensed" panose="020B0606020104020203" pitchFamily="34" charset="0"/>
              </a:rPr>
              <a:t>Stepping Stones</a:t>
            </a:r>
            <a:endParaRPr lang="en-GB" sz="1600" dirty="0">
              <a:latin typeface="Tw Cen MT Condensed" panose="020B0606020104020203" pitchFamily="34" charset="0"/>
            </a:endParaRPr>
          </a:p>
        </p:txBody>
      </p:sp>
      <p:cxnSp>
        <p:nvCxnSpPr>
          <p:cNvPr id="46" name="Straight Arrow Connector 45"/>
          <p:cNvCxnSpPr/>
          <p:nvPr/>
        </p:nvCxnSpPr>
        <p:spPr>
          <a:xfrm>
            <a:off x="4328356" y="5589240"/>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115616" y="4386590"/>
            <a:ext cx="2592288" cy="584775"/>
          </a:xfrm>
          <a:prstGeom prst="rect">
            <a:avLst/>
          </a:prstGeom>
          <a:noFill/>
        </p:spPr>
        <p:txBody>
          <a:bodyPr wrap="square" rtlCol="0">
            <a:spAutoFit/>
          </a:bodyPr>
          <a:lstStyle/>
          <a:p>
            <a:pPr algn="ctr"/>
            <a:r>
              <a:rPr lang="en-GB" sz="1600" dirty="0" smtClean="0">
                <a:latin typeface="Tw Cen MT Condensed" panose="020B0606020104020203" pitchFamily="34" charset="0"/>
              </a:rPr>
              <a:t>Agility cones </a:t>
            </a:r>
          </a:p>
          <a:p>
            <a:pPr algn="ctr"/>
            <a:r>
              <a:rPr lang="en-GB" sz="1600" dirty="0" smtClean="0">
                <a:latin typeface="Tw Cen MT Condensed" panose="020B0606020104020203" pitchFamily="34" charset="0"/>
              </a:rPr>
              <a:t>(Run in and out)</a:t>
            </a:r>
            <a:endParaRPr lang="en-GB" sz="1600" dirty="0">
              <a:latin typeface="Tw Cen MT Condensed" panose="020B0606020104020203" pitchFamily="34" charset="0"/>
            </a:endParaRPr>
          </a:p>
        </p:txBody>
      </p:sp>
      <p:cxnSp>
        <p:nvCxnSpPr>
          <p:cNvPr id="51" name="Straight Arrow Connector 50"/>
          <p:cNvCxnSpPr/>
          <p:nvPr/>
        </p:nvCxnSpPr>
        <p:spPr>
          <a:xfrm flipH="1">
            <a:off x="1475656" y="4653136"/>
            <a:ext cx="4320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148064" y="4365104"/>
            <a:ext cx="2592288" cy="584775"/>
          </a:xfrm>
          <a:prstGeom prst="rect">
            <a:avLst/>
          </a:prstGeom>
          <a:noFill/>
        </p:spPr>
        <p:txBody>
          <a:bodyPr wrap="square" rtlCol="0">
            <a:spAutoFit/>
          </a:bodyPr>
          <a:lstStyle/>
          <a:p>
            <a:pPr algn="ctr"/>
            <a:r>
              <a:rPr lang="en-GB" sz="1600" dirty="0" smtClean="0">
                <a:latin typeface="Tw Cen MT Condensed" panose="020B0606020104020203" pitchFamily="34" charset="0"/>
              </a:rPr>
              <a:t>The River</a:t>
            </a:r>
          </a:p>
          <a:p>
            <a:pPr algn="ctr"/>
            <a:r>
              <a:rPr lang="en-GB" sz="1600" dirty="0" smtClean="0">
                <a:latin typeface="Tw Cen MT Condensed" panose="020B0606020104020203" pitchFamily="34" charset="0"/>
              </a:rPr>
              <a:t>(Jump over the gap)</a:t>
            </a:r>
            <a:endParaRPr lang="en-GB" sz="1600" dirty="0">
              <a:latin typeface="Tw Cen MT Condensed" panose="020B0606020104020203" pitchFamily="34" charset="0"/>
            </a:endParaRPr>
          </a:p>
        </p:txBody>
      </p:sp>
    </p:spTree>
    <p:extLst>
      <p:ext uri="{BB962C8B-B14F-4D97-AF65-F5344CB8AC3E}">
        <p14:creationId xmlns:p14="http://schemas.microsoft.com/office/powerpoint/2010/main" val="1438954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384"/>
            <a:ext cx="8229600" cy="1143000"/>
          </a:xfrm>
        </p:spPr>
        <p:txBody>
          <a:bodyPr/>
          <a:lstStyle/>
          <a:p>
            <a:r>
              <a:rPr lang="en-GB" dirty="0" err="1" smtClean="0">
                <a:latin typeface="Tw Cen MT Condensed Extra Bold" panose="020B0803020202020204" pitchFamily="34" charset="0"/>
              </a:rPr>
              <a:t>Zoneball</a:t>
            </a:r>
            <a:endParaRPr lang="en-GB" dirty="0">
              <a:latin typeface="Tw Cen MT Condensed Extra Bold" panose="020B0803020202020204" pitchFamily="34" charset="0"/>
            </a:endParaRPr>
          </a:p>
        </p:txBody>
      </p:sp>
      <p:sp>
        <p:nvSpPr>
          <p:cNvPr id="5" name="TextBox 40"/>
          <p:cNvSpPr txBox="1">
            <a:spLocks noChangeArrowheads="1"/>
          </p:cNvSpPr>
          <p:nvPr/>
        </p:nvSpPr>
        <p:spPr bwMode="auto">
          <a:xfrm>
            <a:off x="935186" y="4586352"/>
            <a:ext cx="2916734" cy="19389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dirty="0" smtClean="0">
                <a:solidFill>
                  <a:srgbClr val="FF0000"/>
                </a:solidFill>
                <a:latin typeface="Tw Cen MT Condensed" panose="020B0606020104020203" pitchFamily="34" charset="0"/>
              </a:rPr>
              <a:t>If the children are finding it too easy </a:t>
            </a:r>
            <a:r>
              <a:rPr lang="en-GB" altLang="en-US" sz="2400" dirty="0">
                <a:latin typeface="Tw Cen MT Condensed" panose="020B0606020104020203" pitchFamily="34" charset="0"/>
              </a:rPr>
              <a:t>– </a:t>
            </a:r>
            <a:r>
              <a:rPr lang="en-GB" altLang="en-US" sz="2400" dirty="0" smtClean="0">
                <a:latin typeface="Tw Cen MT Condensed" panose="020B0606020104020203" pitchFamily="34" charset="0"/>
              </a:rPr>
              <a:t>Make a smaller </a:t>
            </a:r>
            <a:r>
              <a:rPr lang="en-GB" altLang="en-US" sz="2400" dirty="0">
                <a:latin typeface="Tw Cen MT Condensed" panose="020B0606020104020203" pitchFamily="34" charset="0"/>
              </a:rPr>
              <a:t>end zone</a:t>
            </a:r>
            <a:r>
              <a:rPr lang="en-GB" altLang="en-US" sz="2400" dirty="0" smtClean="0">
                <a:latin typeface="Tw Cen MT Condensed" panose="020B0606020104020203" pitchFamily="34" charset="0"/>
              </a:rPr>
              <a:t>, make </a:t>
            </a:r>
            <a:r>
              <a:rPr lang="en-GB" altLang="en-US" sz="2400" dirty="0">
                <a:latin typeface="Tw Cen MT Condensed" panose="020B0606020104020203" pitchFamily="34" charset="0"/>
              </a:rPr>
              <a:t>time </a:t>
            </a:r>
            <a:r>
              <a:rPr lang="en-GB" altLang="en-US" sz="2400" dirty="0" smtClean="0">
                <a:latin typeface="Tw Cen MT Condensed" panose="020B0606020104020203" pitchFamily="34" charset="0"/>
              </a:rPr>
              <a:t>limits on </a:t>
            </a:r>
            <a:r>
              <a:rPr lang="en-GB" altLang="en-US" sz="2400" dirty="0">
                <a:latin typeface="Tw Cen MT Condensed" panose="020B0606020104020203" pitchFamily="34" charset="0"/>
              </a:rPr>
              <a:t>how long pupils can hold the </a:t>
            </a:r>
            <a:r>
              <a:rPr lang="en-GB" altLang="en-US" sz="2400" dirty="0" smtClean="0">
                <a:latin typeface="Tw Cen MT Condensed" panose="020B0606020104020203" pitchFamily="34" charset="0"/>
              </a:rPr>
              <a:t>ball, Use a smaller </a:t>
            </a:r>
            <a:r>
              <a:rPr lang="en-GB" altLang="en-US" sz="2400" dirty="0">
                <a:latin typeface="Tw Cen MT Condensed" panose="020B0606020104020203" pitchFamily="34" charset="0"/>
              </a:rPr>
              <a:t>ball</a:t>
            </a:r>
            <a:r>
              <a:rPr lang="en-GB" altLang="en-US" sz="2400" dirty="0" smtClean="0">
                <a:latin typeface="Tw Cen MT Condensed" panose="020B0606020104020203" pitchFamily="34" charset="0"/>
              </a:rPr>
              <a:t>.</a:t>
            </a:r>
            <a:endParaRPr lang="en-GB" altLang="en-US" sz="2400" dirty="0">
              <a:latin typeface="Tw Cen MT Condensed" panose="020B0606020104020203" pitchFamily="34" charset="0"/>
            </a:endParaRPr>
          </a:p>
        </p:txBody>
      </p:sp>
      <p:cxnSp>
        <p:nvCxnSpPr>
          <p:cNvPr id="6" name="Straight Connector 5"/>
          <p:cNvCxnSpPr/>
          <p:nvPr/>
        </p:nvCxnSpPr>
        <p:spPr>
          <a:xfrm>
            <a:off x="3707309" y="2555641"/>
            <a:ext cx="0" cy="1800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27584" y="2555641"/>
            <a:ext cx="0" cy="1800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27584" y="2989029"/>
            <a:ext cx="2879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27584" y="3924066"/>
            <a:ext cx="28797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63493" y="2916287"/>
            <a:ext cx="2952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63493" y="4140250"/>
            <a:ext cx="2952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47"/>
          <p:cNvSpPr txBox="1">
            <a:spLocks noChangeArrowheads="1"/>
          </p:cNvSpPr>
          <p:nvPr/>
        </p:nvSpPr>
        <p:spPr bwMode="auto">
          <a:xfrm>
            <a:off x="899021" y="2555641"/>
            <a:ext cx="2736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b="1">
                <a:solidFill>
                  <a:srgbClr val="00B0F0"/>
                </a:solidFill>
              </a:rPr>
              <a:t>END-ZONE</a:t>
            </a:r>
          </a:p>
        </p:txBody>
      </p:sp>
      <p:sp>
        <p:nvSpPr>
          <p:cNvPr id="13" name="TextBox 48"/>
          <p:cNvSpPr txBox="1">
            <a:spLocks noChangeArrowheads="1"/>
          </p:cNvSpPr>
          <p:nvPr/>
        </p:nvSpPr>
        <p:spPr bwMode="auto">
          <a:xfrm>
            <a:off x="899021" y="3987566"/>
            <a:ext cx="2736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b="1">
                <a:solidFill>
                  <a:srgbClr val="00B0F0"/>
                </a:solidFill>
              </a:rPr>
              <a:t>END-ZONE</a:t>
            </a:r>
          </a:p>
        </p:txBody>
      </p:sp>
      <p:sp>
        <p:nvSpPr>
          <p:cNvPr id="14" name="TextBox 49"/>
          <p:cNvSpPr txBox="1">
            <a:spLocks noChangeArrowheads="1"/>
          </p:cNvSpPr>
          <p:nvPr/>
        </p:nvSpPr>
        <p:spPr bwMode="auto">
          <a:xfrm>
            <a:off x="5436518" y="2555925"/>
            <a:ext cx="2735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b="1">
                <a:solidFill>
                  <a:srgbClr val="00B0F0"/>
                </a:solidFill>
              </a:rPr>
              <a:t>END-ZONE</a:t>
            </a:r>
          </a:p>
        </p:txBody>
      </p:sp>
      <p:sp>
        <p:nvSpPr>
          <p:cNvPr id="15" name="TextBox 50"/>
          <p:cNvSpPr txBox="1">
            <a:spLocks noChangeArrowheads="1"/>
          </p:cNvSpPr>
          <p:nvPr/>
        </p:nvSpPr>
        <p:spPr bwMode="auto">
          <a:xfrm>
            <a:off x="5436518" y="4068812"/>
            <a:ext cx="2735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b="1">
                <a:solidFill>
                  <a:srgbClr val="00B0F0"/>
                </a:solidFill>
              </a:rPr>
              <a:t>END-ZONE</a:t>
            </a:r>
          </a:p>
        </p:txBody>
      </p:sp>
      <p:sp>
        <p:nvSpPr>
          <p:cNvPr id="16" name="Multiply 15"/>
          <p:cNvSpPr/>
          <p:nvPr/>
        </p:nvSpPr>
        <p:spPr>
          <a:xfrm>
            <a:off x="3275509" y="2555641"/>
            <a:ext cx="287337" cy="287338"/>
          </a:xfrm>
          <a:prstGeom prst="mathMultiply">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7" name="Multiply 16"/>
          <p:cNvSpPr/>
          <p:nvPr/>
        </p:nvSpPr>
        <p:spPr>
          <a:xfrm>
            <a:off x="1187946" y="3636729"/>
            <a:ext cx="287338" cy="287337"/>
          </a:xfrm>
          <a:prstGeom prst="mathMultiply">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8" name="Multiply 17"/>
          <p:cNvSpPr/>
          <p:nvPr/>
        </p:nvSpPr>
        <p:spPr>
          <a:xfrm>
            <a:off x="2915146" y="3276366"/>
            <a:ext cx="287338" cy="287338"/>
          </a:xfrm>
          <a:prstGeom prst="mathMultiply">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9" name="Multiply 18"/>
          <p:cNvSpPr/>
          <p:nvPr/>
        </p:nvSpPr>
        <p:spPr>
          <a:xfrm>
            <a:off x="2338884" y="3347804"/>
            <a:ext cx="287337" cy="287337"/>
          </a:xfrm>
          <a:prstGeom prst="mathMultiply">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 name="Multiply 19"/>
          <p:cNvSpPr/>
          <p:nvPr/>
        </p:nvSpPr>
        <p:spPr>
          <a:xfrm>
            <a:off x="2051546" y="3563704"/>
            <a:ext cx="287338" cy="288925"/>
          </a:xfrm>
          <a:prstGeom prst="mathMultiply">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1" name="Multiply 20"/>
          <p:cNvSpPr/>
          <p:nvPr/>
        </p:nvSpPr>
        <p:spPr>
          <a:xfrm>
            <a:off x="1475284" y="3636729"/>
            <a:ext cx="287337" cy="287337"/>
          </a:xfrm>
          <a:prstGeom prst="mathMultiply">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2" name="Multiply 21"/>
          <p:cNvSpPr/>
          <p:nvPr/>
        </p:nvSpPr>
        <p:spPr>
          <a:xfrm>
            <a:off x="1259384" y="2628666"/>
            <a:ext cx="287337" cy="287338"/>
          </a:xfrm>
          <a:prstGeom prst="mathMultiply">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3" name="Up Arrow 22"/>
          <p:cNvSpPr/>
          <p:nvPr/>
        </p:nvSpPr>
        <p:spPr>
          <a:xfrm rot="1566514">
            <a:off x="3129459" y="2879491"/>
            <a:ext cx="220662" cy="366713"/>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 name="Multiply 23"/>
          <p:cNvSpPr/>
          <p:nvPr/>
        </p:nvSpPr>
        <p:spPr>
          <a:xfrm>
            <a:off x="1043484" y="2989029"/>
            <a:ext cx="287337" cy="28733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5" name="Multiply 24"/>
          <p:cNvSpPr/>
          <p:nvPr/>
        </p:nvSpPr>
        <p:spPr>
          <a:xfrm>
            <a:off x="1403846" y="2989029"/>
            <a:ext cx="287338" cy="28733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6" name="Multiply 25"/>
          <p:cNvSpPr/>
          <p:nvPr/>
        </p:nvSpPr>
        <p:spPr>
          <a:xfrm>
            <a:off x="1835646" y="2989029"/>
            <a:ext cx="287338" cy="28733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7" name="Multiply 26"/>
          <p:cNvSpPr/>
          <p:nvPr/>
        </p:nvSpPr>
        <p:spPr>
          <a:xfrm>
            <a:off x="2196009" y="2989029"/>
            <a:ext cx="287337" cy="28733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8" name="Multiply 27"/>
          <p:cNvSpPr/>
          <p:nvPr/>
        </p:nvSpPr>
        <p:spPr>
          <a:xfrm>
            <a:off x="1195884" y="3141429"/>
            <a:ext cx="287337" cy="287337"/>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9" name="Multiply 28"/>
          <p:cNvSpPr/>
          <p:nvPr/>
        </p:nvSpPr>
        <p:spPr>
          <a:xfrm>
            <a:off x="2483346" y="3060466"/>
            <a:ext cx="287338" cy="287338"/>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0" name="Multiply 29"/>
          <p:cNvSpPr/>
          <p:nvPr/>
        </p:nvSpPr>
        <p:spPr>
          <a:xfrm>
            <a:off x="1348284" y="3997091"/>
            <a:ext cx="287337" cy="287338"/>
          </a:xfrm>
          <a:prstGeom prst="mathMultiply">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1" name="Multiply 30"/>
          <p:cNvSpPr/>
          <p:nvPr/>
        </p:nvSpPr>
        <p:spPr>
          <a:xfrm>
            <a:off x="5723855" y="2627362"/>
            <a:ext cx="287338" cy="287338"/>
          </a:xfrm>
          <a:prstGeom prst="mathMultiply">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2" name="Multiply 31"/>
          <p:cNvSpPr/>
          <p:nvPr/>
        </p:nvSpPr>
        <p:spPr>
          <a:xfrm>
            <a:off x="5580980" y="3779887"/>
            <a:ext cx="287338" cy="287338"/>
          </a:xfrm>
          <a:prstGeom prst="mathMultiply">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3" name="Multiply 32"/>
          <p:cNvSpPr/>
          <p:nvPr/>
        </p:nvSpPr>
        <p:spPr>
          <a:xfrm>
            <a:off x="6011193" y="3779887"/>
            <a:ext cx="287337" cy="287338"/>
          </a:xfrm>
          <a:prstGeom prst="mathMultiply">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4" name="Multiply 33"/>
          <p:cNvSpPr/>
          <p:nvPr/>
        </p:nvSpPr>
        <p:spPr>
          <a:xfrm>
            <a:off x="7020843" y="3563987"/>
            <a:ext cx="287337" cy="287338"/>
          </a:xfrm>
          <a:prstGeom prst="mathMultiply">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5" name="Multiply 34"/>
          <p:cNvSpPr/>
          <p:nvPr/>
        </p:nvSpPr>
        <p:spPr>
          <a:xfrm>
            <a:off x="6589043" y="3708450"/>
            <a:ext cx="287337" cy="287337"/>
          </a:xfrm>
          <a:prstGeom prst="mathMultiply">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6" name="Multiply 35"/>
          <p:cNvSpPr/>
          <p:nvPr/>
        </p:nvSpPr>
        <p:spPr>
          <a:xfrm>
            <a:off x="7381205" y="4140250"/>
            <a:ext cx="287338"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7" name="Multiply 36"/>
          <p:cNvSpPr/>
          <p:nvPr/>
        </p:nvSpPr>
        <p:spPr>
          <a:xfrm>
            <a:off x="7595518" y="4140250"/>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8" name="Multiply 37"/>
          <p:cNvSpPr/>
          <p:nvPr/>
        </p:nvSpPr>
        <p:spPr>
          <a:xfrm>
            <a:off x="5939755" y="4140250"/>
            <a:ext cx="287338"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39" name="Multiply 38"/>
          <p:cNvSpPr/>
          <p:nvPr/>
        </p:nvSpPr>
        <p:spPr>
          <a:xfrm>
            <a:off x="5507955" y="4140250"/>
            <a:ext cx="287338"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0" name="Multiply 39"/>
          <p:cNvSpPr/>
          <p:nvPr/>
        </p:nvSpPr>
        <p:spPr>
          <a:xfrm>
            <a:off x="7957468" y="4140250"/>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1" name="Multiply 40"/>
          <p:cNvSpPr/>
          <p:nvPr/>
        </p:nvSpPr>
        <p:spPr>
          <a:xfrm>
            <a:off x="6084218" y="2987725"/>
            <a:ext cx="287337" cy="287337"/>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2" name="Multiply 41"/>
          <p:cNvSpPr/>
          <p:nvPr/>
        </p:nvSpPr>
        <p:spPr>
          <a:xfrm>
            <a:off x="5795293" y="3492550"/>
            <a:ext cx="287337" cy="287337"/>
          </a:xfrm>
          <a:prstGeom prst="mathMultiply">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3" name="Up Arrow 42"/>
          <p:cNvSpPr/>
          <p:nvPr/>
        </p:nvSpPr>
        <p:spPr>
          <a:xfrm rot="21156786">
            <a:off x="5757193" y="2930575"/>
            <a:ext cx="265112" cy="525462"/>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cxnSp>
        <p:nvCxnSpPr>
          <p:cNvPr id="44" name="Straight Connector 43"/>
          <p:cNvCxnSpPr/>
          <p:nvPr/>
        </p:nvCxnSpPr>
        <p:spPr>
          <a:xfrm>
            <a:off x="5363493" y="2555666"/>
            <a:ext cx="0" cy="1800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315821" y="2555666"/>
            <a:ext cx="0" cy="1800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5220072" y="4581128"/>
            <a:ext cx="3168923" cy="1938992"/>
          </a:xfrm>
          <a:prstGeom prst="rect">
            <a:avLst/>
          </a:prstGeom>
          <a:ln>
            <a:solidFill>
              <a:schemeClr val="tx1"/>
            </a:solidFill>
          </a:ln>
        </p:spPr>
        <p:txBody>
          <a:bodyPr wrap="square">
            <a:spAutoFit/>
          </a:bodyPr>
          <a:lstStyle/>
          <a:p>
            <a:pPr>
              <a:spcBef>
                <a:spcPct val="0"/>
              </a:spcBef>
            </a:pPr>
            <a:r>
              <a:rPr lang="en-GB" altLang="en-US" sz="2400" dirty="0" smtClean="0">
                <a:solidFill>
                  <a:srgbClr val="FF0000"/>
                </a:solidFill>
                <a:latin typeface="Tw Cen MT Condensed" panose="020B0606020104020203" pitchFamily="34" charset="0"/>
              </a:rPr>
              <a:t>If the children are finding it too hard </a:t>
            </a:r>
            <a:r>
              <a:rPr lang="en-GB" altLang="en-US" sz="2400" dirty="0">
                <a:latin typeface="Tw Cen MT Condensed" panose="020B0606020104020203" pitchFamily="34" charset="0"/>
              </a:rPr>
              <a:t>– Allow </a:t>
            </a:r>
            <a:r>
              <a:rPr lang="en-GB" altLang="en-US" sz="2400" dirty="0" smtClean="0">
                <a:latin typeface="Tw Cen MT Condensed" panose="020B0606020104020203" pitchFamily="34" charset="0"/>
              </a:rPr>
              <a:t>bounces of the ball, let the children use a larger  </a:t>
            </a:r>
            <a:r>
              <a:rPr lang="en-GB" altLang="en-US" sz="2400" dirty="0">
                <a:latin typeface="Tw Cen MT Condensed" panose="020B0606020104020203" pitchFamily="34" charset="0"/>
              </a:rPr>
              <a:t>ball, </a:t>
            </a:r>
            <a:r>
              <a:rPr lang="en-GB" altLang="en-US" sz="2400" dirty="0" smtClean="0">
                <a:latin typeface="Tw Cen MT Condensed" panose="020B0606020104020203" pitchFamily="34" charset="0"/>
              </a:rPr>
              <a:t>Make more </a:t>
            </a:r>
            <a:r>
              <a:rPr lang="en-GB" altLang="en-US" sz="2400" dirty="0">
                <a:latin typeface="Tw Cen MT Condensed" panose="020B0606020104020203" pitchFamily="34" charset="0"/>
              </a:rPr>
              <a:t>space in end-zone</a:t>
            </a:r>
          </a:p>
        </p:txBody>
      </p:sp>
      <p:sp>
        <p:nvSpPr>
          <p:cNvPr id="47" name="TextBox 46"/>
          <p:cNvSpPr txBox="1"/>
          <p:nvPr/>
        </p:nvSpPr>
        <p:spPr>
          <a:xfrm>
            <a:off x="107504" y="1117193"/>
            <a:ext cx="8856984" cy="1015663"/>
          </a:xfrm>
          <a:prstGeom prst="rect">
            <a:avLst/>
          </a:prstGeom>
          <a:noFill/>
        </p:spPr>
        <p:txBody>
          <a:bodyPr wrap="square" rtlCol="0">
            <a:spAutoFit/>
          </a:bodyPr>
          <a:lstStyle/>
          <a:p>
            <a:r>
              <a:rPr lang="en-GB" sz="2000" dirty="0" smtClean="0">
                <a:latin typeface="Tw Cen MT Condensed" panose="020B0606020104020203" pitchFamily="34" charset="0"/>
              </a:rPr>
              <a:t>This is the game where two teams play against each other (make sure they’re wearing bibs so they know who to pass to). The aim of the game is to throw the ball to the catcher who has to stand in the end zone. No one is allowed to walk holding the ball!</a:t>
            </a:r>
            <a:endParaRPr lang="en-GB" sz="2000" dirty="0">
              <a:latin typeface="Tw Cen MT Condensed" panose="020B0606020104020203" pitchFamily="34" charset="0"/>
            </a:endParaRPr>
          </a:p>
        </p:txBody>
      </p:sp>
    </p:spTree>
    <p:extLst>
      <p:ext uri="{BB962C8B-B14F-4D97-AF65-F5344CB8AC3E}">
        <p14:creationId xmlns:p14="http://schemas.microsoft.com/office/powerpoint/2010/main" val="31542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Tw Cen MT Condensed Extra Bold" panose="020B0803020202020204" pitchFamily="34" charset="0"/>
              </a:rPr>
              <a:t>Hoop &amp; Bean bag – Golden ladder</a:t>
            </a:r>
            <a:endParaRPr lang="en-GB" dirty="0">
              <a:latin typeface="Tw Cen MT Condensed Extra Bold" panose="020B0803020202020204" pitchFamily="34" charset="0"/>
            </a:endParaRPr>
          </a:p>
        </p:txBody>
      </p:sp>
      <p:sp>
        <p:nvSpPr>
          <p:cNvPr id="4" name="TextBox 3"/>
          <p:cNvSpPr txBox="1"/>
          <p:nvPr/>
        </p:nvSpPr>
        <p:spPr>
          <a:xfrm>
            <a:off x="395536" y="1556792"/>
            <a:ext cx="8208912" cy="1815882"/>
          </a:xfrm>
          <a:prstGeom prst="rect">
            <a:avLst/>
          </a:prstGeom>
          <a:noFill/>
        </p:spPr>
        <p:txBody>
          <a:bodyPr wrap="square" rtlCol="0">
            <a:spAutoFit/>
          </a:bodyPr>
          <a:lstStyle/>
          <a:p>
            <a:r>
              <a:rPr lang="en-GB" sz="2800" dirty="0" smtClean="0">
                <a:latin typeface="Tw Cen MT Condensed" panose="020B0606020104020203" pitchFamily="34" charset="0"/>
              </a:rPr>
              <a:t>This is a shooting game!</a:t>
            </a:r>
          </a:p>
          <a:p>
            <a:r>
              <a:rPr lang="en-GB" sz="2800" dirty="0" smtClean="0">
                <a:latin typeface="Tw Cen MT Condensed" panose="020B0606020104020203" pitchFamily="34" charset="0"/>
              </a:rPr>
              <a:t>If you score from Level 1, move to Level 2 and so on…..</a:t>
            </a:r>
          </a:p>
          <a:p>
            <a:endParaRPr lang="en-GB" sz="2800" dirty="0">
              <a:latin typeface="Tw Cen MT Condensed" panose="020B0606020104020203" pitchFamily="34" charset="0"/>
            </a:endParaRPr>
          </a:p>
          <a:p>
            <a:r>
              <a:rPr lang="en-GB" sz="2800" dirty="0" smtClean="0">
                <a:latin typeface="Tw Cen MT Condensed" panose="020B0606020104020203" pitchFamily="34" charset="0"/>
              </a:rPr>
              <a:t>The winner is whoever gets the top of the ladder first!</a:t>
            </a:r>
            <a:endParaRPr lang="en-GB" sz="2800" dirty="0">
              <a:latin typeface="Tw Cen MT Condensed" panose="020B0606020104020203" pitchFamily="34" charset="0"/>
            </a:endParaRPr>
          </a:p>
        </p:txBody>
      </p:sp>
      <p:pic>
        <p:nvPicPr>
          <p:cNvPr id="5" name="Picture 35"/>
          <p:cNvPicPr>
            <a:picLocks noChangeAspect="1" noChangeArrowheads="1"/>
          </p:cNvPicPr>
          <p:nvPr/>
        </p:nvPicPr>
        <p:blipFill>
          <a:blip r:embed="rId2" cstate="print">
            <a:extLst>
              <a:ext uri="{28A0092B-C50C-407E-A947-70E740481C1C}">
                <a14:useLocalDpi xmlns:a14="http://schemas.microsoft.com/office/drawing/2010/main" val="0"/>
              </a:ext>
            </a:extLst>
          </a:blip>
          <a:srcRect l="21857" t="50812" r="54900" b="19656"/>
          <a:stretch>
            <a:fillRect/>
          </a:stretch>
        </p:blipFill>
        <p:spPr bwMode="auto">
          <a:xfrm>
            <a:off x="467544" y="5733256"/>
            <a:ext cx="4032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onut 5"/>
          <p:cNvSpPr/>
          <p:nvPr/>
        </p:nvSpPr>
        <p:spPr>
          <a:xfrm>
            <a:off x="1115616" y="5588347"/>
            <a:ext cx="1440160" cy="504949"/>
          </a:xfrm>
          <a:prstGeom prst="donu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Donut 6"/>
          <p:cNvSpPr/>
          <p:nvPr/>
        </p:nvSpPr>
        <p:spPr>
          <a:xfrm>
            <a:off x="2627784" y="5589240"/>
            <a:ext cx="1440160" cy="504949"/>
          </a:xfrm>
          <a:prstGeom prst="donu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Donut 7"/>
          <p:cNvSpPr/>
          <p:nvPr/>
        </p:nvSpPr>
        <p:spPr>
          <a:xfrm>
            <a:off x="4139952" y="5589240"/>
            <a:ext cx="1440160" cy="504949"/>
          </a:xfrm>
          <a:prstGeom prst="donu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Donut 8"/>
          <p:cNvSpPr/>
          <p:nvPr/>
        </p:nvSpPr>
        <p:spPr>
          <a:xfrm>
            <a:off x="5652120" y="5588347"/>
            <a:ext cx="1440160" cy="504949"/>
          </a:xfrm>
          <a:prstGeom prst="donu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Donut 9"/>
          <p:cNvSpPr/>
          <p:nvPr/>
        </p:nvSpPr>
        <p:spPr>
          <a:xfrm>
            <a:off x="7164288" y="5589240"/>
            <a:ext cx="1440160" cy="504949"/>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385629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pPr algn="l"/>
            <a:r>
              <a:rPr lang="en-GB" dirty="0" smtClean="0">
                <a:latin typeface="Tw Cen MT Condensed Extra Bold" panose="020B0803020202020204" pitchFamily="34" charset="0"/>
              </a:rPr>
              <a:t>Shark Attack!</a:t>
            </a:r>
            <a:endParaRPr lang="en-GB" dirty="0">
              <a:latin typeface="Tw Cen MT Condensed Extra Bold" panose="020B0803020202020204" pitchFamily="34" charset="0"/>
            </a:endParaRPr>
          </a:p>
        </p:txBody>
      </p:sp>
      <p:pic>
        <p:nvPicPr>
          <p:cNvPr id="5" name="Picture 2" descr="Cartoon Sh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55806"/>
            <a:ext cx="3059832" cy="2381106"/>
          </a:xfrm>
          <a:prstGeom prst="rect">
            <a:avLst/>
          </a:prstGeom>
          <a:noFill/>
          <a:extLst>
            <a:ext uri="{909E8E84-426E-40DD-AFC4-6F175D3DCCD1}">
              <a14:hiddenFill xmlns:a14="http://schemas.microsoft.com/office/drawing/2010/main">
                <a:solidFill>
                  <a:srgbClr val="FFFFFF"/>
                </a:solidFill>
              </a14:hiddenFill>
            </a:ext>
          </a:extLst>
        </p:spPr>
      </p:pic>
      <p:sp>
        <p:nvSpPr>
          <p:cNvPr id="6" name="Donut 5"/>
          <p:cNvSpPr/>
          <p:nvPr/>
        </p:nvSpPr>
        <p:spPr>
          <a:xfrm>
            <a:off x="539552" y="1556792"/>
            <a:ext cx="1512168" cy="1512168"/>
          </a:xfrm>
          <a:prstGeom prst="donut">
            <a:avLst>
              <a:gd name="adj" fmla="val 755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Donut 6"/>
          <p:cNvSpPr/>
          <p:nvPr/>
        </p:nvSpPr>
        <p:spPr>
          <a:xfrm>
            <a:off x="3707904" y="2852936"/>
            <a:ext cx="1512168" cy="1512168"/>
          </a:xfrm>
          <a:prstGeom prst="donut">
            <a:avLst>
              <a:gd name="adj" fmla="val 7557"/>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Donut 7"/>
          <p:cNvSpPr/>
          <p:nvPr/>
        </p:nvSpPr>
        <p:spPr>
          <a:xfrm>
            <a:off x="7236296" y="3068960"/>
            <a:ext cx="1512168" cy="1512168"/>
          </a:xfrm>
          <a:prstGeom prst="donut">
            <a:avLst>
              <a:gd name="adj" fmla="val 755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Donut 8"/>
          <p:cNvSpPr/>
          <p:nvPr/>
        </p:nvSpPr>
        <p:spPr>
          <a:xfrm>
            <a:off x="5777880" y="5157192"/>
            <a:ext cx="1512168" cy="1512168"/>
          </a:xfrm>
          <a:prstGeom prst="donut">
            <a:avLst>
              <a:gd name="adj" fmla="val 7557"/>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Donut 9"/>
          <p:cNvSpPr/>
          <p:nvPr/>
        </p:nvSpPr>
        <p:spPr>
          <a:xfrm>
            <a:off x="2951820" y="5007159"/>
            <a:ext cx="1512168" cy="1512168"/>
          </a:xfrm>
          <a:prstGeom prst="donut">
            <a:avLst>
              <a:gd name="adj" fmla="val 7557"/>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p:cNvSpPr txBox="1"/>
          <p:nvPr/>
        </p:nvSpPr>
        <p:spPr>
          <a:xfrm>
            <a:off x="107504" y="3683720"/>
            <a:ext cx="2627784" cy="2554545"/>
          </a:xfrm>
          <a:prstGeom prst="rect">
            <a:avLst/>
          </a:prstGeom>
          <a:noFill/>
        </p:spPr>
        <p:txBody>
          <a:bodyPr wrap="square" rtlCol="0">
            <a:spAutoFit/>
          </a:bodyPr>
          <a:lstStyle/>
          <a:p>
            <a:r>
              <a:rPr lang="en-GB" sz="2000" dirty="0" smtClean="0">
                <a:latin typeface="Tw Cen MT Condensed" panose="020B0606020104020203" pitchFamily="34" charset="0"/>
              </a:rPr>
              <a:t>This is a simple game.</a:t>
            </a:r>
          </a:p>
          <a:p>
            <a:r>
              <a:rPr lang="en-GB" sz="2000" dirty="0" smtClean="0">
                <a:latin typeface="Tw Cen MT Condensed" panose="020B0606020104020203" pitchFamily="34" charset="0"/>
              </a:rPr>
              <a:t>Players run around (not in the hoops) and wait for the leader to shout ‘Shark’</a:t>
            </a:r>
          </a:p>
          <a:p>
            <a:endParaRPr lang="en-GB" sz="2000" dirty="0">
              <a:latin typeface="Tw Cen MT Condensed" panose="020B0606020104020203" pitchFamily="34" charset="0"/>
            </a:endParaRPr>
          </a:p>
          <a:p>
            <a:r>
              <a:rPr lang="en-GB" sz="2000" dirty="0" smtClean="0">
                <a:latin typeface="Tw Cen MT Condensed" panose="020B0606020104020203" pitchFamily="34" charset="0"/>
              </a:rPr>
              <a:t>Take away hoops one at a time. Keep playing until we have a winner!</a:t>
            </a:r>
            <a:endParaRPr lang="en-GB" sz="2000" dirty="0">
              <a:latin typeface="Tw Cen MT Condensed" panose="020B0606020104020203" pitchFamily="34" charset="0"/>
            </a:endParaRPr>
          </a:p>
        </p:txBody>
      </p:sp>
    </p:spTree>
    <p:extLst>
      <p:ext uri="{BB962C8B-B14F-4D97-AF65-F5344CB8AC3E}">
        <p14:creationId xmlns:p14="http://schemas.microsoft.com/office/powerpoint/2010/main" val="1374827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779</Words>
  <Application>Microsoft Office PowerPoint</Application>
  <PresentationFormat>On-screen Show (4:3)</PresentationFormat>
  <Paragraphs>110</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Lunchtime Supervisors Game Pack</vt:lpstr>
      <vt:lpstr>Ball and a Wall</vt:lpstr>
      <vt:lpstr>Shoulder Touch Challenge</vt:lpstr>
      <vt:lpstr>Bean bag bucket challenge</vt:lpstr>
      <vt:lpstr>Hula Hoop Challenge</vt:lpstr>
      <vt:lpstr>Wacky Races – Assault Course</vt:lpstr>
      <vt:lpstr>Zoneball</vt:lpstr>
      <vt:lpstr>Hoop &amp; Bean bag – Golden ladder</vt:lpstr>
      <vt:lpstr>Shark Attack!</vt:lpstr>
      <vt:lpstr>Bank Breakers</vt:lpstr>
      <vt:lpstr>Sumo Tail Tag</vt:lpstr>
      <vt:lpstr>Danger Ball!</vt:lpstr>
      <vt:lpstr>PowerPoint Presentation</vt:lpstr>
      <vt:lpstr>D.O.G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10</cp:revision>
  <dcterms:created xsi:type="dcterms:W3CDTF">2019-05-07T12:03:21Z</dcterms:created>
  <dcterms:modified xsi:type="dcterms:W3CDTF">2019-05-07T15:25:03Z</dcterms:modified>
</cp:coreProperties>
</file>