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613422-0667-478A-99F0-F1297A1B70EF}"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3744E-FBB8-4206-97E9-D66A431D3D3D}" type="slidenum">
              <a:rPr lang="en-GB" smtClean="0"/>
              <a:t>‹#›</a:t>
            </a:fld>
            <a:endParaRPr lang="en-GB"/>
          </a:p>
        </p:txBody>
      </p:sp>
    </p:spTree>
    <p:extLst>
      <p:ext uri="{BB962C8B-B14F-4D97-AF65-F5344CB8AC3E}">
        <p14:creationId xmlns:p14="http://schemas.microsoft.com/office/powerpoint/2010/main" val="106786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613422-0667-478A-99F0-F1297A1B70EF}"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3744E-FBB8-4206-97E9-D66A431D3D3D}" type="slidenum">
              <a:rPr lang="en-GB" smtClean="0"/>
              <a:t>‹#›</a:t>
            </a:fld>
            <a:endParaRPr lang="en-GB"/>
          </a:p>
        </p:txBody>
      </p:sp>
    </p:spTree>
    <p:extLst>
      <p:ext uri="{BB962C8B-B14F-4D97-AF65-F5344CB8AC3E}">
        <p14:creationId xmlns:p14="http://schemas.microsoft.com/office/powerpoint/2010/main" val="118610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613422-0667-478A-99F0-F1297A1B70EF}"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3744E-FBB8-4206-97E9-D66A431D3D3D}" type="slidenum">
              <a:rPr lang="en-GB" smtClean="0"/>
              <a:t>‹#›</a:t>
            </a:fld>
            <a:endParaRPr lang="en-GB"/>
          </a:p>
        </p:txBody>
      </p:sp>
    </p:spTree>
    <p:extLst>
      <p:ext uri="{BB962C8B-B14F-4D97-AF65-F5344CB8AC3E}">
        <p14:creationId xmlns:p14="http://schemas.microsoft.com/office/powerpoint/2010/main" val="43370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613422-0667-478A-99F0-F1297A1B70EF}"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3744E-FBB8-4206-97E9-D66A431D3D3D}" type="slidenum">
              <a:rPr lang="en-GB" smtClean="0"/>
              <a:t>‹#›</a:t>
            </a:fld>
            <a:endParaRPr lang="en-GB"/>
          </a:p>
        </p:txBody>
      </p:sp>
    </p:spTree>
    <p:extLst>
      <p:ext uri="{BB962C8B-B14F-4D97-AF65-F5344CB8AC3E}">
        <p14:creationId xmlns:p14="http://schemas.microsoft.com/office/powerpoint/2010/main" val="274815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613422-0667-478A-99F0-F1297A1B70EF}"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3744E-FBB8-4206-97E9-D66A431D3D3D}" type="slidenum">
              <a:rPr lang="en-GB" smtClean="0"/>
              <a:t>‹#›</a:t>
            </a:fld>
            <a:endParaRPr lang="en-GB"/>
          </a:p>
        </p:txBody>
      </p:sp>
    </p:spTree>
    <p:extLst>
      <p:ext uri="{BB962C8B-B14F-4D97-AF65-F5344CB8AC3E}">
        <p14:creationId xmlns:p14="http://schemas.microsoft.com/office/powerpoint/2010/main" val="309594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613422-0667-478A-99F0-F1297A1B70EF}"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3744E-FBB8-4206-97E9-D66A431D3D3D}" type="slidenum">
              <a:rPr lang="en-GB" smtClean="0"/>
              <a:t>‹#›</a:t>
            </a:fld>
            <a:endParaRPr lang="en-GB"/>
          </a:p>
        </p:txBody>
      </p:sp>
    </p:spTree>
    <p:extLst>
      <p:ext uri="{BB962C8B-B14F-4D97-AF65-F5344CB8AC3E}">
        <p14:creationId xmlns:p14="http://schemas.microsoft.com/office/powerpoint/2010/main" val="77367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613422-0667-478A-99F0-F1297A1B70EF}" type="datetimeFigureOut">
              <a:rPr lang="en-GB" smtClean="0"/>
              <a:t>01/09/2020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63744E-FBB8-4206-97E9-D66A431D3D3D}" type="slidenum">
              <a:rPr lang="en-GB" smtClean="0"/>
              <a:t>‹#›</a:t>
            </a:fld>
            <a:endParaRPr lang="en-GB"/>
          </a:p>
        </p:txBody>
      </p:sp>
    </p:spTree>
    <p:extLst>
      <p:ext uri="{BB962C8B-B14F-4D97-AF65-F5344CB8AC3E}">
        <p14:creationId xmlns:p14="http://schemas.microsoft.com/office/powerpoint/2010/main" val="252677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613422-0667-478A-99F0-F1297A1B70EF}"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63744E-FBB8-4206-97E9-D66A431D3D3D}" type="slidenum">
              <a:rPr lang="en-GB" smtClean="0"/>
              <a:t>‹#›</a:t>
            </a:fld>
            <a:endParaRPr lang="en-GB"/>
          </a:p>
        </p:txBody>
      </p:sp>
    </p:spTree>
    <p:extLst>
      <p:ext uri="{BB962C8B-B14F-4D97-AF65-F5344CB8AC3E}">
        <p14:creationId xmlns:p14="http://schemas.microsoft.com/office/powerpoint/2010/main" val="143691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13422-0667-478A-99F0-F1297A1B70EF}" type="datetimeFigureOut">
              <a:rPr lang="en-GB" smtClean="0"/>
              <a:t>01/09/2020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63744E-FBB8-4206-97E9-D66A431D3D3D}" type="slidenum">
              <a:rPr lang="en-GB" smtClean="0"/>
              <a:t>‹#›</a:t>
            </a:fld>
            <a:endParaRPr lang="en-GB"/>
          </a:p>
        </p:txBody>
      </p:sp>
    </p:spTree>
    <p:extLst>
      <p:ext uri="{BB962C8B-B14F-4D97-AF65-F5344CB8AC3E}">
        <p14:creationId xmlns:p14="http://schemas.microsoft.com/office/powerpoint/2010/main" val="359263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13422-0667-478A-99F0-F1297A1B70EF}"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3744E-FBB8-4206-97E9-D66A431D3D3D}" type="slidenum">
              <a:rPr lang="en-GB" smtClean="0"/>
              <a:t>‹#›</a:t>
            </a:fld>
            <a:endParaRPr lang="en-GB"/>
          </a:p>
        </p:txBody>
      </p:sp>
    </p:spTree>
    <p:extLst>
      <p:ext uri="{BB962C8B-B14F-4D97-AF65-F5344CB8AC3E}">
        <p14:creationId xmlns:p14="http://schemas.microsoft.com/office/powerpoint/2010/main" val="339179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13422-0667-478A-99F0-F1297A1B70EF}"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3744E-FBB8-4206-97E9-D66A431D3D3D}" type="slidenum">
              <a:rPr lang="en-GB" smtClean="0"/>
              <a:t>‹#›</a:t>
            </a:fld>
            <a:endParaRPr lang="en-GB"/>
          </a:p>
        </p:txBody>
      </p:sp>
    </p:spTree>
    <p:extLst>
      <p:ext uri="{BB962C8B-B14F-4D97-AF65-F5344CB8AC3E}">
        <p14:creationId xmlns:p14="http://schemas.microsoft.com/office/powerpoint/2010/main" val="92254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13422-0667-478A-99F0-F1297A1B70EF}" type="datetimeFigureOut">
              <a:rPr lang="en-GB" smtClean="0"/>
              <a:t>01/09/2020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3744E-FBB8-4206-97E9-D66A431D3D3D}" type="slidenum">
              <a:rPr lang="en-GB" smtClean="0"/>
              <a:t>‹#›</a:t>
            </a:fld>
            <a:endParaRPr lang="en-GB"/>
          </a:p>
        </p:txBody>
      </p:sp>
    </p:spTree>
    <p:extLst>
      <p:ext uri="{BB962C8B-B14F-4D97-AF65-F5344CB8AC3E}">
        <p14:creationId xmlns:p14="http://schemas.microsoft.com/office/powerpoint/2010/main" val="4289946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03350" y="836712"/>
            <a:ext cx="6408738" cy="8447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bwMode="auto">
          <a:xfrm>
            <a:off x="1403350" y="42863"/>
            <a:ext cx="6408738"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Basketball </a:t>
            </a:r>
            <a:r>
              <a:rPr lang="en-GB" sz="2400" dirty="0">
                <a:latin typeface="Tw Cen MT Condensed Extra Bold" panose="020B0803020202020204" pitchFamily="34" charset="0"/>
                <a:ea typeface="+mj-ea"/>
                <a:cs typeface="+mj-cs"/>
              </a:rPr>
              <a:t>-Lesson 1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11020" y="335755"/>
            <a:ext cx="1392628" cy="91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2" descr="Basketball Backboard and 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77788"/>
            <a:ext cx="6429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Girls Playing Basket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77788"/>
            <a:ext cx="7667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descr="A Guide to What to Know About COVID-19 | Smart News | Smithsonian Magaz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89" t="9825" r="17849" b="9458"/>
          <a:stretch/>
        </p:blipFill>
        <p:spPr bwMode="auto">
          <a:xfrm>
            <a:off x="1425847" y="836712"/>
            <a:ext cx="910681" cy="84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89" t="9825" r="17849" b="9458"/>
          <a:stretch/>
        </p:blipFill>
        <p:spPr bwMode="auto">
          <a:xfrm>
            <a:off x="6901679" y="836712"/>
            <a:ext cx="910681" cy="84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524125" y="1023119"/>
            <a:ext cx="4377554" cy="461665"/>
          </a:xfrm>
          <a:prstGeom prst="rect">
            <a:avLst/>
          </a:prstGeom>
          <a:noFill/>
        </p:spPr>
        <p:txBody>
          <a:bodyPr wrap="square" rtlCol="0" anchor="ctr">
            <a:spAutoFit/>
          </a:bodyPr>
          <a:lstStyle/>
          <a:p>
            <a:pPr algn="ctr"/>
            <a:r>
              <a:rPr lang="en-GB" sz="2400" dirty="0" smtClean="0">
                <a:solidFill>
                  <a:schemeClr val="bg1"/>
                </a:solidFill>
                <a:latin typeface="Tw Cen MT Condensed Extra Bold" panose="020B0803020202020204" pitchFamily="34" charset="0"/>
              </a:rPr>
              <a:t>Socially Distanced – COVID Proof!</a:t>
            </a:r>
            <a:endParaRPr lang="en-GB" sz="2400" dirty="0">
              <a:solidFill>
                <a:schemeClr val="bg1"/>
              </a:solidFill>
              <a:latin typeface="Tw Cen MT Condensed Extra Bold" panose="020B0803020202020204" pitchFamily="34" charset="0"/>
            </a:endParaRP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360" y="400245"/>
            <a:ext cx="1392628" cy="91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5575" y="1772816"/>
            <a:ext cx="8808913" cy="1015663"/>
          </a:xfrm>
          <a:prstGeom prst="rect">
            <a:avLst/>
          </a:prstGeom>
          <a:solidFill>
            <a:srgbClr val="FF5050"/>
          </a:solidFill>
          <a:ln>
            <a:solidFill>
              <a:schemeClr val="tx1"/>
            </a:solidFill>
          </a:ln>
        </p:spPr>
        <p:txBody>
          <a:bodyPr wrap="square" rtlCol="0">
            <a:spAutoFit/>
          </a:bodyPr>
          <a:lstStyle/>
          <a:p>
            <a:pPr algn="ctr"/>
            <a:r>
              <a:rPr lang="en-GB" sz="2000" dirty="0" smtClean="0">
                <a:latin typeface="Tw Cen MT Condensed" panose="020B0606020104020203" pitchFamily="34" charset="0"/>
              </a:rPr>
              <a:t>Current </a:t>
            </a:r>
            <a:r>
              <a:rPr lang="en-GB" sz="2000" dirty="0" err="1" smtClean="0">
                <a:latin typeface="Tw Cen MT Condensed" panose="020B0606020104020203" pitchFamily="34" charset="0"/>
              </a:rPr>
              <a:t>DfE</a:t>
            </a:r>
            <a:r>
              <a:rPr lang="en-GB" sz="2000" dirty="0" smtClean="0">
                <a:latin typeface="Tw Cen MT Condensed" panose="020B0606020104020203" pitchFamily="34" charset="0"/>
              </a:rPr>
              <a:t> guidance states that ‘</a:t>
            </a:r>
            <a:r>
              <a:rPr lang="en-GB" sz="2000" b="1" i="1" dirty="0">
                <a:latin typeface="Tw Cen MT Condensed" panose="020B0606020104020203" pitchFamily="34" charset="0"/>
              </a:rPr>
              <a:t>As with physical activity during the school day, contact sports should not take </a:t>
            </a:r>
            <a:r>
              <a:rPr lang="en-GB" sz="2000" b="1" i="1" dirty="0" smtClean="0">
                <a:latin typeface="Tw Cen MT Condensed" panose="020B0606020104020203" pitchFamily="34" charset="0"/>
              </a:rPr>
              <a:t>place</a:t>
            </a:r>
            <a:r>
              <a:rPr lang="en-GB" sz="2000" dirty="0" smtClean="0">
                <a:latin typeface="Tw Cen MT Condensed" panose="020B0606020104020203" pitchFamily="34" charset="0"/>
              </a:rPr>
              <a:t>’. As a result we suggest teaching lessons in a ‘cardio-skill-cardio’ style. Children will be in socially distanced positions for the cardio phases and skill phases will designed to minimise contact.</a:t>
            </a:r>
            <a:endParaRPr lang="en-GB" sz="2000" dirty="0">
              <a:latin typeface="Tw Cen MT Condensed" panose="020B0606020104020203" pitchFamily="34" charset="0"/>
            </a:endParaRPr>
          </a:p>
        </p:txBody>
      </p:sp>
      <p:sp>
        <p:nvSpPr>
          <p:cNvPr id="13" name="TextBox 5"/>
          <p:cNvSpPr txBox="1">
            <a:spLocks noChangeArrowheads="1"/>
          </p:cNvSpPr>
          <p:nvPr/>
        </p:nvSpPr>
        <p:spPr bwMode="auto">
          <a:xfrm>
            <a:off x="179388" y="2780928"/>
            <a:ext cx="8785225" cy="4031873"/>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marL="342900" indent="-342900" fontAlgn="auto">
              <a:spcBef>
                <a:spcPts val="0"/>
              </a:spcBef>
              <a:spcAft>
                <a:spcPts val="0"/>
              </a:spcAft>
              <a:buFontTx/>
              <a:buAutoNum type="arabicPeriod"/>
              <a:defRPr/>
            </a:pPr>
            <a:r>
              <a:rPr lang="en-GB" sz="1600" b="1" u="sng" dirty="0">
                <a:latin typeface="Tw Cen MT Condensed" panose="020B0606020104020203" pitchFamily="34" charset="0"/>
              </a:rPr>
              <a:t>Warm-up - Command Response: </a:t>
            </a:r>
            <a:r>
              <a:rPr lang="en-GB" sz="1600" dirty="0">
                <a:latin typeface="Tw Cen MT Condensed" panose="020B0606020104020203" pitchFamily="34" charset="0"/>
              </a:rPr>
              <a:t>Pupils move into spaces jogging constantly, </a:t>
            </a:r>
            <a:r>
              <a:rPr lang="en-GB" sz="1600" u="sng" dirty="0">
                <a:latin typeface="Tw Cen MT Condensed" panose="020B0606020104020203" pitchFamily="34" charset="0"/>
              </a:rPr>
              <a:t>when you call out “Ready Position!” </a:t>
            </a:r>
            <a:r>
              <a:rPr lang="en-GB" sz="1600" dirty="0">
                <a:latin typeface="Tw Cen MT Condensed" panose="020B0606020104020203" pitchFamily="34" charset="0"/>
              </a:rPr>
              <a:t>– the children respond by placing their hands in the ready position and shout ‘Shoot, Pass, Dribble’, </a:t>
            </a:r>
            <a:r>
              <a:rPr lang="en-GB" sz="1600" u="sng" dirty="0">
                <a:latin typeface="Tw Cen MT Condensed" panose="020B0606020104020203" pitchFamily="34" charset="0"/>
              </a:rPr>
              <a:t>when you call out “Block!” </a:t>
            </a:r>
            <a:r>
              <a:rPr lang="en-GB" sz="1600" dirty="0">
                <a:latin typeface="Tw Cen MT Condensed" panose="020B0606020104020203" pitchFamily="34" charset="0"/>
              </a:rPr>
              <a:t>– the children respond by jumping in the air with one hand raised, </a:t>
            </a:r>
            <a:r>
              <a:rPr lang="en-GB" sz="1600" u="sng" dirty="0">
                <a:latin typeface="Tw Cen MT Condensed" panose="020B0606020104020203" pitchFamily="34" charset="0"/>
              </a:rPr>
              <a:t>when you call out “Defence!” - </a:t>
            </a:r>
            <a:r>
              <a:rPr lang="en-GB" sz="1600" dirty="0">
                <a:latin typeface="Tw Cen MT Condensed" panose="020B0606020104020203" pitchFamily="34" charset="0"/>
              </a:rPr>
              <a:t>The children all adopt the defensive position</a:t>
            </a:r>
            <a:r>
              <a:rPr lang="en-GB" sz="1600" dirty="0" smtClean="0">
                <a:latin typeface="Tw Cen MT Condensed" panose="020B0606020104020203" pitchFamily="34" charset="0"/>
              </a:rPr>
              <a:t>.</a:t>
            </a:r>
          </a:p>
          <a:p>
            <a:pPr marL="342900" indent="-342900" fontAlgn="auto">
              <a:spcBef>
                <a:spcPts val="0"/>
              </a:spcBef>
              <a:spcAft>
                <a:spcPts val="0"/>
              </a:spcAft>
              <a:buFontTx/>
              <a:buAutoNum type="arabicPeriod"/>
              <a:defRPr/>
            </a:pPr>
            <a:r>
              <a:rPr lang="en-GB" sz="1600" b="1" u="sng" dirty="0" smtClean="0">
                <a:latin typeface="Tw Cen MT Condensed" panose="020B0606020104020203" pitchFamily="34" charset="0"/>
              </a:rPr>
              <a:t>Cardio Phase!: </a:t>
            </a:r>
            <a:r>
              <a:rPr lang="en-GB" sz="1600" dirty="0" smtClean="0">
                <a:latin typeface="Tw Cen MT Condensed" panose="020B0606020104020203" pitchFamily="34" charset="0"/>
              </a:rPr>
              <a:t>Choose an activity from the ‘Cardio ideas’ file</a:t>
            </a:r>
            <a:endParaRPr lang="en-GB" sz="1600" b="1" u="sng" dirty="0">
              <a:latin typeface="Tw Cen MT Condensed" panose="020B0606020104020203" pitchFamily="34" charset="0"/>
            </a:endParaRPr>
          </a:p>
          <a:p>
            <a:pPr marL="342900" indent="-342900" fontAlgn="auto">
              <a:spcBef>
                <a:spcPts val="0"/>
              </a:spcBef>
              <a:spcAft>
                <a:spcPts val="0"/>
              </a:spcAft>
              <a:buFontTx/>
              <a:buAutoNum type="arabicPeriod"/>
              <a:defRPr/>
            </a:pPr>
            <a:r>
              <a:rPr lang="en-GB" sz="1600" b="1" u="sng" dirty="0">
                <a:latin typeface="Tw Cen MT Condensed" panose="020B0606020104020203" pitchFamily="34" charset="0"/>
              </a:rPr>
              <a:t>Skill introduction – Ball familiarity drills:</a:t>
            </a:r>
            <a:r>
              <a:rPr lang="en-GB" sz="1600" b="1" dirty="0">
                <a:latin typeface="Tw Cen MT Condensed" panose="020B0606020104020203" pitchFamily="34" charset="0"/>
              </a:rPr>
              <a:t> </a:t>
            </a:r>
            <a:r>
              <a:rPr lang="en-GB" sz="1600" dirty="0">
                <a:latin typeface="Tw Cen MT Condensed" panose="020B0606020104020203" pitchFamily="34" charset="0"/>
              </a:rPr>
              <a:t>If possible pupils to have 1 ball each. If not pupils work in pairs, ensure pace of change keeps all engaged. Set various challenges to  perform whilst standing still.  Challenge 1) bouncing ball at the side of the body Challenge 2) Bouncing ball across the front of body Challenge 3) Bouncing ball across the back of the body Challenge 4) Bouncing the ball in a continuous loop around the body Challenge 5!) Bouncing the ball in a figure of 8 through the legs.  </a:t>
            </a:r>
            <a:r>
              <a:rPr lang="en-GB" sz="1600" b="1" dirty="0">
                <a:latin typeface="Tw Cen MT Condensed" panose="020B0606020104020203" pitchFamily="34" charset="0"/>
              </a:rPr>
              <a:t>PROGRESSION – Set a target. </a:t>
            </a:r>
            <a:r>
              <a:rPr lang="en-GB" sz="1600" b="1" dirty="0" err="1">
                <a:latin typeface="Tw Cen MT Condensed" panose="020B0606020104020203" pitchFamily="34" charset="0"/>
              </a:rPr>
              <a:t>I.e</a:t>
            </a:r>
            <a:r>
              <a:rPr lang="en-GB" sz="1600" b="1" dirty="0">
                <a:latin typeface="Tw Cen MT Condensed" panose="020B0606020104020203" pitchFamily="34" charset="0"/>
              </a:rPr>
              <a:t> - First pupil to do ‘10’ and sit down wins. </a:t>
            </a:r>
            <a:r>
              <a:rPr lang="en-GB" sz="1600" b="1" i="1" u="sng" dirty="0">
                <a:solidFill>
                  <a:srgbClr val="FF0000"/>
                </a:solidFill>
                <a:latin typeface="Tw Cen MT Condensed" panose="020B0606020104020203" pitchFamily="34" charset="0"/>
              </a:rPr>
              <a:t>M/A Ask pupils to use their weaker hand. L/A Allow them to double dribble.</a:t>
            </a:r>
            <a:endParaRPr lang="en-GB" sz="1600" b="1" dirty="0">
              <a:latin typeface="Tw Cen MT Condensed" panose="020B0606020104020203" pitchFamily="34" charset="0"/>
            </a:endParaRPr>
          </a:p>
          <a:p>
            <a:pPr marL="342900" indent="-342900" fontAlgn="auto">
              <a:spcBef>
                <a:spcPts val="0"/>
              </a:spcBef>
              <a:spcAft>
                <a:spcPts val="0"/>
              </a:spcAft>
              <a:buFontTx/>
              <a:buAutoNum type="arabicPeriod" startAt="3"/>
              <a:defRPr/>
            </a:pPr>
            <a:r>
              <a:rPr lang="en-GB" sz="1600" b="1" u="sng" dirty="0" smtClean="0">
                <a:latin typeface="Tw Cen MT Condensed" panose="020B0606020104020203" pitchFamily="34" charset="0"/>
              </a:rPr>
              <a:t>Skill </a:t>
            </a:r>
            <a:r>
              <a:rPr lang="en-GB" sz="1600" b="1" u="sng" dirty="0">
                <a:latin typeface="Tw Cen MT Condensed" panose="020B0606020104020203" pitchFamily="34" charset="0"/>
              </a:rPr>
              <a:t>related competition – Traffic Lights! </a:t>
            </a:r>
            <a:r>
              <a:rPr lang="en-GB" sz="1600" dirty="0">
                <a:latin typeface="Tw Cen MT Condensed" panose="020B0606020104020203" pitchFamily="34" charset="0"/>
              </a:rPr>
              <a:t>Mark out the area for the children to work in. Begin by shouting out the commands and holding up cones simultaneously. On Green – children dribble around the space avoiding each other. On Amber – children stay stationary and practice their Challenges (see above). On Red – children must stop!. </a:t>
            </a:r>
            <a:r>
              <a:rPr lang="en-GB" sz="1600" b="1" dirty="0">
                <a:latin typeface="Tw Cen MT Condensed" panose="020B0606020104020203" pitchFamily="34" charset="0"/>
              </a:rPr>
              <a:t>PROGRESSION – </a:t>
            </a:r>
            <a:r>
              <a:rPr lang="en-GB" sz="1600" dirty="0">
                <a:latin typeface="Tw Cen MT Condensed" panose="020B0606020104020203" pitchFamily="34" charset="0"/>
              </a:rPr>
              <a:t>Don’t shout out colours, just hold up cones! </a:t>
            </a:r>
            <a:r>
              <a:rPr lang="en-GB" sz="1600" dirty="0" smtClean="0">
                <a:latin typeface="Tw Cen MT Condensed" panose="020B0606020104020203" pitchFamily="34" charset="0"/>
              </a:rPr>
              <a:t>Children must move within their thirds to avoid too much ‘congestion’</a:t>
            </a:r>
          </a:p>
          <a:p>
            <a:pPr marL="342900" indent="-342900" fontAlgn="auto">
              <a:spcBef>
                <a:spcPts val="0"/>
              </a:spcBef>
              <a:spcAft>
                <a:spcPts val="0"/>
              </a:spcAft>
              <a:buFontTx/>
              <a:buAutoNum type="arabicPeriod" startAt="3"/>
              <a:defRPr/>
            </a:pPr>
            <a:r>
              <a:rPr lang="en-GB" sz="1600" b="1" u="sng" dirty="0" smtClean="0">
                <a:latin typeface="Tw Cen MT Condensed" panose="020B0606020104020203" pitchFamily="34" charset="0"/>
              </a:rPr>
              <a:t>Cardio Phase!: </a:t>
            </a:r>
            <a:r>
              <a:rPr lang="en-GB" sz="1600" dirty="0" smtClean="0">
                <a:latin typeface="Tw Cen MT Condensed" panose="020B0606020104020203" pitchFamily="34" charset="0"/>
              </a:rPr>
              <a:t>Choose an activity from the ‘Cardio ideas’ file</a:t>
            </a:r>
            <a:endParaRPr lang="en-GB" sz="1600" dirty="0">
              <a:latin typeface="Tw Cen MT Condensed" panose="020B0606020104020203" pitchFamily="34" charset="0"/>
            </a:endParaRPr>
          </a:p>
        </p:txBody>
      </p:sp>
    </p:spTree>
    <p:extLst>
      <p:ext uri="{BB962C8B-B14F-4D97-AF65-F5344CB8AC3E}">
        <p14:creationId xmlns:p14="http://schemas.microsoft.com/office/powerpoint/2010/main" val="160421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79388" y="765175"/>
            <a:ext cx="43211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Double Dribble</a:t>
            </a:r>
          </a:p>
          <a:p>
            <a:pPr eaLnBrk="1" hangingPunct="1">
              <a:spcBef>
                <a:spcPct val="0"/>
              </a:spcBef>
              <a:buFontTx/>
              <a:buNone/>
            </a:pPr>
            <a:endParaRPr lang="en-GB" altLang="en-US" sz="1600" u="sng">
              <a:latin typeface="Tw Cen MT Condensed" pitchFamily="34" charset="0"/>
            </a:endParaRPr>
          </a:p>
          <a:p>
            <a:pPr eaLnBrk="1" hangingPunct="1">
              <a:spcBef>
                <a:spcPct val="0"/>
              </a:spcBef>
              <a:buFontTx/>
              <a:buNone/>
            </a:pPr>
            <a:r>
              <a:rPr lang="en-GB" altLang="en-US" sz="1600">
                <a:latin typeface="Tw Cen MT Condensed" pitchFamily="34" charset="0"/>
              </a:rPr>
              <a:t>A double dribble occurs when after starting to</a:t>
            </a:r>
          </a:p>
          <a:p>
            <a:pPr eaLnBrk="1" hangingPunct="1">
              <a:spcBef>
                <a:spcPct val="0"/>
              </a:spcBef>
              <a:buFontTx/>
              <a:buNone/>
            </a:pPr>
            <a:r>
              <a:rPr lang="en-GB" altLang="en-US" sz="1600">
                <a:latin typeface="Tw Cen MT Condensed" pitchFamily="34" charset="0"/>
              </a:rPr>
              <a:t>dribble a player places both hands on the ball.</a:t>
            </a:r>
          </a:p>
          <a:p>
            <a:pPr eaLnBrk="1" hangingPunct="1">
              <a:spcBef>
                <a:spcPct val="0"/>
              </a:spcBef>
              <a:buFontTx/>
              <a:buNone/>
            </a:pPr>
            <a:r>
              <a:rPr lang="en-GB" altLang="en-US" sz="1600">
                <a:latin typeface="Tw Cen MT Condensed" pitchFamily="34" charset="0"/>
              </a:rPr>
              <a:t>Then begins to dribble again</a:t>
            </a:r>
          </a:p>
        </p:txBody>
      </p:sp>
      <p:sp>
        <p:nvSpPr>
          <p:cNvPr id="5" name="TextBox 7"/>
          <p:cNvSpPr txBox="1">
            <a:spLocks noChangeArrowheads="1"/>
          </p:cNvSpPr>
          <p:nvPr/>
        </p:nvSpPr>
        <p:spPr bwMode="auto">
          <a:xfrm>
            <a:off x="4643438" y="765175"/>
            <a:ext cx="43211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Travelling</a:t>
            </a:r>
            <a:endParaRPr lang="en-GB" altLang="en-US" sz="1600">
              <a:latin typeface="Tw Cen MT Condensed" pitchFamily="34" charset="0"/>
            </a:endParaRPr>
          </a:p>
          <a:p>
            <a:pPr eaLnBrk="1" hangingPunct="1">
              <a:spcBef>
                <a:spcPct val="0"/>
              </a:spcBef>
              <a:buFontTx/>
              <a:buNone/>
            </a:pPr>
            <a:r>
              <a:rPr lang="en-GB" altLang="en-US" sz="1600">
                <a:latin typeface="Tw Cen MT Condensed" pitchFamily="34" charset="0"/>
              </a:rPr>
              <a:t>Travelling occurs when a player moves with the</a:t>
            </a:r>
          </a:p>
          <a:p>
            <a:pPr eaLnBrk="1" hangingPunct="1">
              <a:spcBef>
                <a:spcPct val="0"/>
              </a:spcBef>
              <a:buFontTx/>
              <a:buNone/>
            </a:pPr>
            <a:r>
              <a:rPr lang="en-GB" altLang="en-US" sz="1600">
                <a:latin typeface="Tw Cen MT Condensed" pitchFamily="34" charset="0"/>
              </a:rPr>
              <a:t>ball without bouncing  it. This like double</a:t>
            </a:r>
          </a:p>
          <a:p>
            <a:pPr eaLnBrk="1" hangingPunct="1">
              <a:spcBef>
                <a:spcPct val="0"/>
              </a:spcBef>
              <a:buFontTx/>
              <a:buNone/>
            </a:pPr>
            <a:r>
              <a:rPr lang="en-GB" altLang="en-US" sz="1600">
                <a:latin typeface="Tw Cen MT Condensed" pitchFamily="34" charset="0"/>
              </a:rPr>
              <a:t>dribbling is a foul resulting the opposing team</a:t>
            </a:r>
          </a:p>
          <a:p>
            <a:pPr eaLnBrk="1" hangingPunct="1">
              <a:spcBef>
                <a:spcPct val="0"/>
              </a:spcBef>
              <a:buFontTx/>
              <a:buNone/>
            </a:pPr>
            <a:r>
              <a:rPr lang="en-GB" altLang="en-US" sz="1600">
                <a:latin typeface="Tw Cen MT Condensed" pitchFamily="34" charset="0"/>
              </a:rPr>
              <a:t>Gaining possession</a:t>
            </a:r>
          </a:p>
        </p:txBody>
      </p:sp>
      <p:pic>
        <p:nvPicPr>
          <p:cNvPr id="6" name="Picture 71"/>
          <p:cNvPicPr>
            <a:picLocks noChangeAspect="1" noChangeArrowheads="1"/>
          </p:cNvPicPr>
          <p:nvPr/>
        </p:nvPicPr>
        <p:blipFill>
          <a:blip r:embed="rId2">
            <a:extLst>
              <a:ext uri="{28A0092B-C50C-407E-A947-70E740481C1C}">
                <a14:useLocalDpi xmlns:a14="http://schemas.microsoft.com/office/drawing/2010/main" val="0"/>
              </a:ext>
            </a:extLst>
          </a:blip>
          <a:srcRect l="29605" t="58687" r="62094" b="24579"/>
          <a:stretch>
            <a:fillRect/>
          </a:stretch>
        </p:blipFill>
        <p:spPr bwMode="auto">
          <a:xfrm>
            <a:off x="3203575" y="846138"/>
            <a:ext cx="107156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2"/>
          <p:cNvPicPr>
            <a:picLocks noChangeAspect="1" noChangeArrowheads="1"/>
          </p:cNvPicPr>
          <p:nvPr/>
        </p:nvPicPr>
        <p:blipFill>
          <a:blip r:embed="rId3">
            <a:extLst>
              <a:ext uri="{28A0092B-C50C-407E-A947-70E740481C1C}">
                <a14:useLocalDpi xmlns:a14="http://schemas.microsoft.com/office/drawing/2010/main" val="0"/>
              </a:ext>
            </a:extLst>
          </a:blip>
          <a:srcRect l="28416" t="50000" r="56088" b="16531"/>
          <a:stretch>
            <a:fillRect/>
          </a:stretch>
        </p:blipFill>
        <p:spPr bwMode="auto">
          <a:xfrm>
            <a:off x="7667625" y="836613"/>
            <a:ext cx="10080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179388" y="2205038"/>
            <a:ext cx="43211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Dribbling</a:t>
            </a:r>
          </a:p>
          <a:p>
            <a:pPr eaLnBrk="1" hangingPunct="1">
              <a:spcBef>
                <a:spcPct val="0"/>
              </a:spcBef>
              <a:buFontTx/>
              <a:buNone/>
            </a:pPr>
            <a:r>
              <a:rPr lang="en-GB" altLang="en-US" sz="1600">
                <a:latin typeface="Tw Cen MT Condensed" pitchFamily="34" charset="0"/>
              </a:rPr>
              <a:t>Push ball with fingertips not the</a:t>
            </a:r>
          </a:p>
          <a:p>
            <a:pPr eaLnBrk="1" hangingPunct="1">
              <a:spcBef>
                <a:spcPct val="0"/>
              </a:spcBef>
              <a:buFontTx/>
              <a:buNone/>
            </a:pPr>
            <a:r>
              <a:rPr lang="en-GB" altLang="en-US" sz="1600">
                <a:latin typeface="Tw Cen MT Condensed" pitchFamily="34" charset="0"/>
              </a:rPr>
              <a:t>palm. Bounce ball to roughly waist height,</a:t>
            </a:r>
          </a:p>
          <a:p>
            <a:pPr eaLnBrk="1" hangingPunct="1">
              <a:spcBef>
                <a:spcPct val="0"/>
              </a:spcBef>
              <a:buFontTx/>
              <a:buNone/>
            </a:pPr>
            <a:r>
              <a:rPr lang="en-GB" altLang="en-US" sz="1600">
                <a:latin typeface="Tw Cen MT Condensed" pitchFamily="34" charset="0"/>
              </a:rPr>
              <a:t>Bounce ball at the side of the body</a:t>
            </a:r>
          </a:p>
          <a:p>
            <a:pPr eaLnBrk="1" hangingPunct="1">
              <a:spcBef>
                <a:spcPct val="0"/>
              </a:spcBef>
              <a:buFontTx/>
              <a:buNone/>
            </a:pPr>
            <a:r>
              <a:rPr lang="en-GB" altLang="en-US" sz="1600">
                <a:latin typeface="Tw Cen MT Condensed" pitchFamily="34" charset="0"/>
              </a:rPr>
              <a:t>to enable you to run quickly</a:t>
            </a:r>
          </a:p>
        </p:txBody>
      </p:sp>
      <p:pic>
        <p:nvPicPr>
          <p:cNvPr id="9" name="Picture 73"/>
          <p:cNvPicPr>
            <a:picLocks noChangeAspect="1" noChangeArrowheads="1"/>
          </p:cNvPicPr>
          <p:nvPr/>
        </p:nvPicPr>
        <p:blipFill>
          <a:blip r:embed="rId4">
            <a:extLst>
              <a:ext uri="{28A0092B-C50C-407E-A947-70E740481C1C}">
                <a14:useLocalDpi xmlns:a14="http://schemas.microsoft.com/office/drawing/2010/main" val="0"/>
              </a:ext>
            </a:extLst>
          </a:blip>
          <a:srcRect l="28416" t="49016" r="51660" b="16531"/>
          <a:stretch>
            <a:fillRect/>
          </a:stretch>
        </p:blipFill>
        <p:spPr bwMode="auto">
          <a:xfrm>
            <a:off x="3097213" y="2276475"/>
            <a:ext cx="12588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a:spLocks noChangeArrowheads="1"/>
          </p:cNvSpPr>
          <p:nvPr/>
        </p:nvSpPr>
        <p:spPr bwMode="auto">
          <a:xfrm>
            <a:off x="4643438" y="2189163"/>
            <a:ext cx="4321175"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 The ready position</a:t>
            </a:r>
          </a:p>
          <a:p>
            <a:pPr eaLnBrk="1" hangingPunct="1">
              <a:spcBef>
                <a:spcPct val="0"/>
              </a:spcBef>
              <a:buFontTx/>
              <a:buNone/>
            </a:pPr>
            <a:r>
              <a:rPr lang="en-GB" altLang="en-US" sz="1600">
                <a:latin typeface="Tw Cen MT Condensed" pitchFamily="34" charset="0"/>
              </a:rPr>
              <a:t>Instruct pupils to place the ball to the right of</a:t>
            </a:r>
          </a:p>
          <a:p>
            <a:pPr eaLnBrk="1" hangingPunct="1">
              <a:spcBef>
                <a:spcPct val="0"/>
              </a:spcBef>
              <a:buFontTx/>
              <a:buNone/>
            </a:pPr>
            <a:r>
              <a:rPr lang="en-GB" altLang="en-US" sz="1600">
                <a:latin typeface="Tw Cen MT Condensed" pitchFamily="34" charset="0"/>
              </a:rPr>
              <a:t>their torso with the right hand on top, left hand</a:t>
            </a:r>
          </a:p>
          <a:p>
            <a:pPr eaLnBrk="1" hangingPunct="1">
              <a:spcBef>
                <a:spcPct val="0"/>
              </a:spcBef>
              <a:buFontTx/>
              <a:buNone/>
            </a:pPr>
            <a:r>
              <a:rPr lang="en-GB" altLang="en-US" sz="1600">
                <a:latin typeface="Tw Cen MT Condensed" pitchFamily="34" charset="0"/>
              </a:rPr>
              <a:t>on the side. From this position players are best</a:t>
            </a:r>
          </a:p>
          <a:p>
            <a:pPr eaLnBrk="1" hangingPunct="1">
              <a:spcBef>
                <a:spcPct val="0"/>
              </a:spcBef>
              <a:buFontTx/>
              <a:buNone/>
            </a:pPr>
            <a:r>
              <a:rPr lang="en-GB" altLang="en-US" sz="1600">
                <a:latin typeface="Tw Cen MT Condensed" pitchFamily="34" charset="0"/>
              </a:rPr>
              <a:t>placed to shoot, pass or dribble</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l="25177" t="42938" r="58220" b="24577"/>
          <a:stretch>
            <a:fillRect/>
          </a:stretch>
        </p:blipFill>
        <p:spPr bwMode="auto">
          <a:xfrm>
            <a:off x="7739063" y="2260600"/>
            <a:ext cx="10810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1403350" y="42863"/>
            <a:ext cx="6408738"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Basketball </a:t>
            </a:r>
            <a:r>
              <a:rPr lang="en-GB" sz="2400" dirty="0">
                <a:latin typeface="Tw Cen MT Condensed Extra Bold" panose="020B0803020202020204" pitchFamily="34" charset="0"/>
                <a:ea typeface="+mj-ea"/>
                <a:cs typeface="+mj-cs"/>
              </a:rPr>
              <a:t>-Lesson 1  </a:t>
            </a: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2" descr="Basketball Backboard and B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1188" y="77788"/>
            <a:ext cx="6429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Girls Playing Basketb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25" y="77788"/>
            <a:ext cx="7667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79388" y="3563724"/>
            <a:ext cx="8785225" cy="3139321"/>
          </a:xfrm>
          <a:prstGeom prst="rect">
            <a:avLst/>
          </a:prstGeom>
          <a:noFill/>
          <a:ln>
            <a:solidFill>
              <a:schemeClr val="tx1"/>
            </a:solidFill>
          </a:ln>
        </p:spPr>
        <p:txBody>
          <a:bodyPr wrap="square" rtlCol="0">
            <a:spAutoFit/>
          </a:bodyPr>
          <a:lstStyle/>
          <a:p>
            <a:r>
              <a:rPr lang="en-GB" u="sng" dirty="0" smtClean="0">
                <a:latin typeface="Tw Cen MT Condensed" panose="020B0606020104020203" pitchFamily="34" charset="0"/>
              </a:rPr>
              <a:t>Lesson Organisation:</a:t>
            </a: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a:latin typeface="Tw Cen MT Condensed" panose="020B0606020104020203" pitchFamily="34" charset="0"/>
            </a:endParaRPr>
          </a:p>
        </p:txBody>
      </p:sp>
      <p:cxnSp>
        <p:nvCxnSpPr>
          <p:cNvPr id="3" name="Straight Connector 2"/>
          <p:cNvCxnSpPr/>
          <p:nvPr/>
        </p:nvCxnSpPr>
        <p:spPr>
          <a:xfrm>
            <a:off x="2915816" y="3789040"/>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84168" y="3933056"/>
            <a:ext cx="0"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Multiply 18"/>
          <p:cNvSpPr/>
          <p:nvPr/>
        </p:nvSpPr>
        <p:spPr>
          <a:xfrm>
            <a:off x="322263" y="4077072"/>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Multiply 19"/>
          <p:cNvSpPr/>
          <p:nvPr/>
        </p:nvSpPr>
        <p:spPr>
          <a:xfrm>
            <a:off x="1331640" y="4005064"/>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Multiply 20"/>
          <p:cNvSpPr/>
          <p:nvPr/>
        </p:nvSpPr>
        <p:spPr>
          <a:xfrm>
            <a:off x="322263" y="4653136"/>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y 21"/>
          <p:cNvSpPr/>
          <p:nvPr/>
        </p:nvSpPr>
        <p:spPr>
          <a:xfrm>
            <a:off x="322262" y="5300543"/>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ultiply 22"/>
          <p:cNvSpPr/>
          <p:nvPr/>
        </p:nvSpPr>
        <p:spPr>
          <a:xfrm>
            <a:off x="322263" y="6381328"/>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Multiply 23"/>
          <p:cNvSpPr/>
          <p:nvPr/>
        </p:nvSpPr>
        <p:spPr>
          <a:xfrm>
            <a:off x="322263" y="5877272"/>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ultiply 24"/>
          <p:cNvSpPr/>
          <p:nvPr/>
        </p:nvSpPr>
        <p:spPr>
          <a:xfrm>
            <a:off x="1330375" y="4581128"/>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Multiply 25"/>
          <p:cNvSpPr/>
          <p:nvPr/>
        </p:nvSpPr>
        <p:spPr>
          <a:xfrm>
            <a:off x="1330374" y="5228535"/>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Multiply 26"/>
          <p:cNvSpPr/>
          <p:nvPr/>
        </p:nvSpPr>
        <p:spPr>
          <a:xfrm>
            <a:off x="1330375" y="6309320"/>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Multiply 27"/>
          <p:cNvSpPr/>
          <p:nvPr/>
        </p:nvSpPr>
        <p:spPr>
          <a:xfrm>
            <a:off x="1330375" y="5805264"/>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Multiply 28"/>
          <p:cNvSpPr/>
          <p:nvPr/>
        </p:nvSpPr>
        <p:spPr>
          <a:xfrm>
            <a:off x="2482503" y="4077072"/>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Multiply 29"/>
          <p:cNvSpPr/>
          <p:nvPr/>
        </p:nvSpPr>
        <p:spPr>
          <a:xfrm>
            <a:off x="2481238" y="4653136"/>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Multiply 30"/>
          <p:cNvSpPr/>
          <p:nvPr/>
        </p:nvSpPr>
        <p:spPr>
          <a:xfrm>
            <a:off x="2481237" y="5300543"/>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Multiply 31"/>
          <p:cNvSpPr/>
          <p:nvPr/>
        </p:nvSpPr>
        <p:spPr>
          <a:xfrm>
            <a:off x="2481238" y="6381328"/>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Multiply 32"/>
          <p:cNvSpPr/>
          <p:nvPr/>
        </p:nvSpPr>
        <p:spPr>
          <a:xfrm>
            <a:off x="2481238" y="5877272"/>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Multiply 34"/>
          <p:cNvSpPr/>
          <p:nvPr/>
        </p:nvSpPr>
        <p:spPr>
          <a:xfrm>
            <a:off x="3347865" y="4005064"/>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Multiply 35"/>
          <p:cNvSpPr/>
          <p:nvPr/>
        </p:nvSpPr>
        <p:spPr>
          <a:xfrm>
            <a:off x="4357242" y="3933056"/>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Multiply 36"/>
          <p:cNvSpPr/>
          <p:nvPr/>
        </p:nvSpPr>
        <p:spPr>
          <a:xfrm>
            <a:off x="3347865" y="4581128"/>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ultiply 37"/>
          <p:cNvSpPr/>
          <p:nvPr/>
        </p:nvSpPr>
        <p:spPr>
          <a:xfrm>
            <a:off x="3347864" y="5228535"/>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Multiply 38"/>
          <p:cNvSpPr/>
          <p:nvPr/>
        </p:nvSpPr>
        <p:spPr>
          <a:xfrm>
            <a:off x="3347865" y="6309320"/>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Multiply 39"/>
          <p:cNvSpPr/>
          <p:nvPr/>
        </p:nvSpPr>
        <p:spPr>
          <a:xfrm>
            <a:off x="3347865" y="5805264"/>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Multiply 40"/>
          <p:cNvSpPr/>
          <p:nvPr/>
        </p:nvSpPr>
        <p:spPr>
          <a:xfrm>
            <a:off x="4355977" y="4509120"/>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Multiply 41"/>
          <p:cNvSpPr/>
          <p:nvPr/>
        </p:nvSpPr>
        <p:spPr>
          <a:xfrm>
            <a:off x="4355976" y="5156527"/>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Multiply 42"/>
          <p:cNvSpPr/>
          <p:nvPr/>
        </p:nvSpPr>
        <p:spPr>
          <a:xfrm>
            <a:off x="4355977" y="6237312"/>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Multiply 43"/>
          <p:cNvSpPr/>
          <p:nvPr/>
        </p:nvSpPr>
        <p:spPr>
          <a:xfrm>
            <a:off x="4355977" y="5733256"/>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Multiply 44"/>
          <p:cNvSpPr/>
          <p:nvPr/>
        </p:nvSpPr>
        <p:spPr>
          <a:xfrm>
            <a:off x="5508105" y="4005064"/>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Multiply 45"/>
          <p:cNvSpPr/>
          <p:nvPr/>
        </p:nvSpPr>
        <p:spPr>
          <a:xfrm>
            <a:off x="5506840" y="4581128"/>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Multiply 46"/>
          <p:cNvSpPr/>
          <p:nvPr/>
        </p:nvSpPr>
        <p:spPr>
          <a:xfrm>
            <a:off x="5506839" y="5228535"/>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Multiply 47"/>
          <p:cNvSpPr/>
          <p:nvPr/>
        </p:nvSpPr>
        <p:spPr>
          <a:xfrm>
            <a:off x="5506840" y="6309320"/>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Multiply 48"/>
          <p:cNvSpPr/>
          <p:nvPr/>
        </p:nvSpPr>
        <p:spPr>
          <a:xfrm>
            <a:off x="5506840" y="5805264"/>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Multiply 49"/>
          <p:cNvSpPr/>
          <p:nvPr/>
        </p:nvSpPr>
        <p:spPr>
          <a:xfrm>
            <a:off x="6298927" y="4077072"/>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Multiply 50"/>
          <p:cNvSpPr/>
          <p:nvPr/>
        </p:nvSpPr>
        <p:spPr>
          <a:xfrm>
            <a:off x="7308304" y="4005064"/>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Multiply 51"/>
          <p:cNvSpPr/>
          <p:nvPr/>
        </p:nvSpPr>
        <p:spPr>
          <a:xfrm>
            <a:off x="6298927" y="4653136"/>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Multiply 52"/>
          <p:cNvSpPr/>
          <p:nvPr/>
        </p:nvSpPr>
        <p:spPr>
          <a:xfrm>
            <a:off x="6298926" y="5300543"/>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Multiply 53"/>
          <p:cNvSpPr/>
          <p:nvPr/>
        </p:nvSpPr>
        <p:spPr>
          <a:xfrm>
            <a:off x="6298927" y="6381328"/>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Multiply 54"/>
          <p:cNvSpPr/>
          <p:nvPr/>
        </p:nvSpPr>
        <p:spPr>
          <a:xfrm>
            <a:off x="6298927" y="5877272"/>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Multiply 55"/>
          <p:cNvSpPr/>
          <p:nvPr/>
        </p:nvSpPr>
        <p:spPr>
          <a:xfrm>
            <a:off x="7307039" y="4581128"/>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Multiply 56"/>
          <p:cNvSpPr/>
          <p:nvPr/>
        </p:nvSpPr>
        <p:spPr>
          <a:xfrm>
            <a:off x="7307038" y="5228535"/>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Multiply 57"/>
          <p:cNvSpPr/>
          <p:nvPr/>
        </p:nvSpPr>
        <p:spPr>
          <a:xfrm>
            <a:off x="7307039" y="6309320"/>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Multiply 58"/>
          <p:cNvSpPr/>
          <p:nvPr/>
        </p:nvSpPr>
        <p:spPr>
          <a:xfrm>
            <a:off x="7307039" y="5805264"/>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Multiply 59"/>
          <p:cNvSpPr/>
          <p:nvPr/>
        </p:nvSpPr>
        <p:spPr>
          <a:xfrm>
            <a:off x="8459167" y="4077072"/>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Multiply 60"/>
          <p:cNvSpPr/>
          <p:nvPr/>
        </p:nvSpPr>
        <p:spPr>
          <a:xfrm>
            <a:off x="8457902" y="4653136"/>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Multiply 61"/>
          <p:cNvSpPr/>
          <p:nvPr/>
        </p:nvSpPr>
        <p:spPr>
          <a:xfrm>
            <a:off x="8457901" y="5300543"/>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Multiply 62"/>
          <p:cNvSpPr/>
          <p:nvPr/>
        </p:nvSpPr>
        <p:spPr>
          <a:xfrm>
            <a:off x="8457902" y="6381328"/>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Multiply 63"/>
          <p:cNvSpPr/>
          <p:nvPr/>
        </p:nvSpPr>
        <p:spPr>
          <a:xfrm>
            <a:off x="8457902" y="5877272"/>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7886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350" y="836712"/>
            <a:ext cx="6408738" cy="8447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bwMode="auto">
          <a:xfrm>
            <a:off x="1403350" y="42863"/>
            <a:ext cx="6408738"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Basketball </a:t>
            </a:r>
            <a:r>
              <a:rPr lang="en-GB" sz="2400" dirty="0">
                <a:latin typeface="Tw Cen MT Condensed Extra Bold" panose="020B0803020202020204" pitchFamily="34" charset="0"/>
                <a:ea typeface="+mj-ea"/>
                <a:cs typeface="+mj-cs"/>
              </a:rPr>
              <a:t>-Lesson </a:t>
            </a:r>
            <a:r>
              <a:rPr lang="en-GB" sz="2400" dirty="0" smtClean="0">
                <a:latin typeface="Tw Cen MT Condensed Extra Bold" panose="020B0803020202020204" pitchFamily="34" charset="0"/>
                <a:ea typeface="+mj-ea"/>
                <a:cs typeface="+mj-cs"/>
              </a:rPr>
              <a:t>2  </a:t>
            </a:r>
            <a:endParaRPr lang="en-GB" sz="2400" dirty="0">
              <a:latin typeface="Tw Cen MT Condensed Extra Bold" panose="020B0803020202020204" pitchFamily="34" charset="0"/>
              <a:ea typeface="+mj-ea"/>
              <a:cs typeface="+mj-cs"/>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11020" y="335755"/>
            <a:ext cx="1392628" cy="91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2" descr="Basketball Backboard and 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77788"/>
            <a:ext cx="6429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Girls Playing Basket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77788"/>
            <a:ext cx="7667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descr="A Guide to What to Know About COVID-19 | Smart News | Smithsonian Magaz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89" t="9825" r="17849" b="9458"/>
          <a:stretch/>
        </p:blipFill>
        <p:spPr bwMode="auto">
          <a:xfrm>
            <a:off x="1425847" y="836712"/>
            <a:ext cx="910681" cy="84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89" t="9825" r="17849" b="9458"/>
          <a:stretch/>
        </p:blipFill>
        <p:spPr bwMode="auto">
          <a:xfrm>
            <a:off x="6901679" y="836712"/>
            <a:ext cx="910681" cy="84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524125" y="1023119"/>
            <a:ext cx="4377554" cy="461665"/>
          </a:xfrm>
          <a:prstGeom prst="rect">
            <a:avLst/>
          </a:prstGeom>
          <a:noFill/>
        </p:spPr>
        <p:txBody>
          <a:bodyPr wrap="square" rtlCol="0" anchor="ctr">
            <a:spAutoFit/>
          </a:bodyPr>
          <a:lstStyle/>
          <a:p>
            <a:pPr algn="ctr"/>
            <a:r>
              <a:rPr lang="en-GB" sz="2400" dirty="0" smtClean="0">
                <a:solidFill>
                  <a:schemeClr val="bg1"/>
                </a:solidFill>
                <a:latin typeface="Tw Cen MT Condensed Extra Bold" panose="020B0803020202020204" pitchFamily="34" charset="0"/>
              </a:rPr>
              <a:t>Socially Distanced – COVID Proof!</a:t>
            </a:r>
            <a:endParaRPr lang="en-GB" sz="2400" dirty="0">
              <a:solidFill>
                <a:schemeClr val="bg1"/>
              </a:solidFill>
              <a:latin typeface="Tw Cen MT Condensed Extra Bold" panose="020B0803020202020204" pitchFamily="34" charset="0"/>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360" y="400245"/>
            <a:ext cx="1392628" cy="91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5575" y="1772816"/>
            <a:ext cx="8808913" cy="1015663"/>
          </a:xfrm>
          <a:prstGeom prst="rect">
            <a:avLst/>
          </a:prstGeom>
          <a:solidFill>
            <a:srgbClr val="FF5050"/>
          </a:solidFill>
          <a:ln>
            <a:solidFill>
              <a:schemeClr val="tx1"/>
            </a:solidFill>
          </a:ln>
        </p:spPr>
        <p:txBody>
          <a:bodyPr wrap="square" rtlCol="0">
            <a:spAutoFit/>
          </a:bodyPr>
          <a:lstStyle/>
          <a:p>
            <a:pPr algn="ctr"/>
            <a:r>
              <a:rPr lang="en-GB" sz="2000" dirty="0" smtClean="0">
                <a:latin typeface="Tw Cen MT Condensed" panose="020B0606020104020203" pitchFamily="34" charset="0"/>
              </a:rPr>
              <a:t>Current </a:t>
            </a:r>
            <a:r>
              <a:rPr lang="en-GB" sz="2000" dirty="0" err="1" smtClean="0">
                <a:latin typeface="Tw Cen MT Condensed" panose="020B0606020104020203" pitchFamily="34" charset="0"/>
              </a:rPr>
              <a:t>DfE</a:t>
            </a:r>
            <a:r>
              <a:rPr lang="en-GB" sz="2000" dirty="0" smtClean="0">
                <a:latin typeface="Tw Cen MT Condensed" panose="020B0606020104020203" pitchFamily="34" charset="0"/>
              </a:rPr>
              <a:t> guidance states that ‘</a:t>
            </a:r>
            <a:r>
              <a:rPr lang="en-GB" sz="2000" b="1" i="1" dirty="0">
                <a:latin typeface="Tw Cen MT Condensed" panose="020B0606020104020203" pitchFamily="34" charset="0"/>
              </a:rPr>
              <a:t>As with physical activity during the school day, contact sports should not take </a:t>
            </a:r>
            <a:r>
              <a:rPr lang="en-GB" sz="2000" b="1" i="1" dirty="0" smtClean="0">
                <a:latin typeface="Tw Cen MT Condensed" panose="020B0606020104020203" pitchFamily="34" charset="0"/>
              </a:rPr>
              <a:t>place</a:t>
            </a:r>
            <a:r>
              <a:rPr lang="en-GB" sz="2000" dirty="0" smtClean="0">
                <a:latin typeface="Tw Cen MT Condensed" panose="020B0606020104020203" pitchFamily="34" charset="0"/>
              </a:rPr>
              <a:t>’. As a result we suggest teaching lessons in a ‘cardio-skill-cardio’ style. Children will be in socially distanced positions for the cardio phases and skill phases will designed to minimise contact.</a:t>
            </a:r>
            <a:endParaRPr lang="en-GB" sz="2000" dirty="0">
              <a:latin typeface="Tw Cen MT Condensed" panose="020B0606020104020203" pitchFamily="34" charset="0"/>
            </a:endParaRPr>
          </a:p>
        </p:txBody>
      </p:sp>
      <p:sp>
        <p:nvSpPr>
          <p:cNvPr id="15" name="TextBox 5"/>
          <p:cNvSpPr txBox="1">
            <a:spLocks noChangeArrowheads="1"/>
          </p:cNvSpPr>
          <p:nvPr/>
        </p:nvSpPr>
        <p:spPr bwMode="auto">
          <a:xfrm>
            <a:off x="179388" y="2780928"/>
            <a:ext cx="8785225" cy="4031873"/>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marL="342900" indent="-342900" fontAlgn="auto">
              <a:spcBef>
                <a:spcPts val="0"/>
              </a:spcBef>
              <a:spcAft>
                <a:spcPts val="0"/>
              </a:spcAft>
              <a:buFontTx/>
              <a:buAutoNum type="arabicPeriod"/>
              <a:defRPr/>
            </a:pPr>
            <a:r>
              <a:rPr lang="en-GB" sz="1600" b="1" u="sng" dirty="0">
                <a:latin typeface="Tw Cen MT Condensed" panose="020B0606020104020203" pitchFamily="34" charset="0"/>
              </a:rPr>
              <a:t>Warm-up - Command Response: </a:t>
            </a:r>
            <a:r>
              <a:rPr lang="en-GB" sz="1600" dirty="0">
                <a:latin typeface="Tw Cen MT Condensed" panose="020B0606020104020203" pitchFamily="34" charset="0"/>
              </a:rPr>
              <a:t>Pupils move into spaces jogging constantly, </a:t>
            </a:r>
            <a:r>
              <a:rPr lang="en-GB" sz="1600" u="sng" dirty="0">
                <a:latin typeface="Tw Cen MT Condensed" panose="020B0606020104020203" pitchFamily="34" charset="0"/>
              </a:rPr>
              <a:t>when you call out “Ready Position!” </a:t>
            </a:r>
            <a:r>
              <a:rPr lang="en-GB" sz="1600" dirty="0">
                <a:latin typeface="Tw Cen MT Condensed" panose="020B0606020104020203" pitchFamily="34" charset="0"/>
              </a:rPr>
              <a:t>– the children respond by placing their hands in the ready position and shout ‘Shoot, Pass, Dribble’, </a:t>
            </a:r>
            <a:r>
              <a:rPr lang="en-GB" sz="1600" u="sng" dirty="0">
                <a:latin typeface="Tw Cen MT Condensed" panose="020B0606020104020203" pitchFamily="34" charset="0"/>
              </a:rPr>
              <a:t>when you call out “Block!” </a:t>
            </a:r>
            <a:r>
              <a:rPr lang="en-GB" sz="1600" dirty="0">
                <a:latin typeface="Tw Cen MT Condensed" panose="020B0606020104020203" pitchFamily="34" charset="0"/>
              </a:rPr>
              <a:t>– the children respond by jumping in the air with one hand raised, </a:t>
            </a:r>
            <a:r>
              <a:rPr lang="en-GB" sz="1600" u="sng" dirty="0">
                <a:latin typeface="Tw Cen MT Condensed" panose="020B0606020104020203" pitchFamily="34" charset="0"/>
              </a:rPr>
              <a:t>when you call out “Defence!” - </a:t>
            </a:r>
            <a:r>
              <a:rPr lang="en-GB" sz="1600" dirty="0">
                <a:latin typeface="Tw Cen MT Condensed" panose="020B0606020104020203" pitchFamily="34" charset="0"/>
              </a:rPr>
              <a:t>The children all adopt the defensive position</a:t>
            </a:r>
            <a:r>
              <a:rPr lang="en-GB" sz="1600" dirty="0" smtClean="0">
                <a:latin typeface="Tw Cen MT Condensed" panose="020B0606020104020203" pitchFamily="34" charset="0"/>
              </a:rPr>
              <a:t>.</a:t>
            </a:r>
          </a:p>
          <a:p>
            <a:pPr marL="342900" indent="-342900" fontAlgn="auto">
              <a:spcBef>
                <a:spcPts val="0"/>
              </a:spcBef>
              <a:spcAft>
                <a:spcPts val="0"/>
              </a:spcAft>
              <a:buFontTx/>
              <a:buAutoNum type="arabicPeriod"/>
              <a:defRPr/>
            </a:pPr>
            <a:r>
              <a:rPr lang="en-GB" sz="1600" b="1" u="sng" dirty="0" smtClean="0">
                <a:latin typeface="Tw Cen MT Condensed" panose="020B0606020104020203" pitchFamily="34" charset="0"/>
              </a:rPr>
              <a:t>Cardio Phase!: </a:t>
            </a:r>
            <a:r>
              <a:rPr lang="en-GB" sz="1600" dirty="0" smtClean="0">
                <a:latin typeface="Tw Cen MT Condensed" panose="020B0606020104020203" pitchFamily="34" charset="0"/>
              </a:rPr>
              <a:t>Choose an activity from the ‘Cardio ideas’ file</a:t>
            </a:r>
            <a:endParaRPr lang="en-GB" sz="1600" b="1" u="sng" dirty="0">
              <a:latin typeface="Tw Cen MT Condensed" panose="020B0606020104020203" pitchFamily="34" charset="0"/>
            </a:endParaRPr>
          </a:p>
          <a:p>
            <a:pPr marL="342900" indent="-342900" fontAlgn="auto">
              <a:spcBef>
                <a:spcPts val="0"/>
              </a:spcBef>
              <a:spcAft>
                <a:spcPts val="0"/>
              </a:spcAft>
              <a:buFontTx/>
              <a:buAutoNum type="arabicPeriod"/>
              <a:defRPr/>
            </a:pPr>
            <a:r>
              <a:rPr lang="en-GB" sz="1600" b="1" u="sng" dirty="0">
                <a:latin typeface="Tw Cen MT Condensed" panose="020B0606020104020203" pitchFamily="34" charset="0"/>
              </a:rPr>
              <a:t>Skill introduction – Ball familiarity drills:</a:t>
            </a:r>
            <a:r>
              <a:rPr lang="en-GB" sz="1600" b="1" dirty="0">
                <a:latin typeface="Tw Cen MT Condensed" panose="020B0606020104020203" pitchFamily="34" charset="0"/>
              </a:rPr>
              <a:t> </a:t>
            </a:r>
            <a:r>
              <a:rPr lang="en-GB" sz="1600" dirty="0">
                <a:latin typeface="Tw Cen MT Condensed" panose="020B0606020104020203" pitchFamily="34" charset="0"/>
              </a:rPr>
              <a:t>If possible pupils to have 1 ball each. If not pupils work in pairs, ensure pace of change keeps all engaged. Set various challenges to  perform whilst standing still.  Challenge 1) bouncing ball at the side of the body Challenge 2) Bouncing ball across the front of body Challenge 3) Bouncing ball across the back of the body Challenge 4) Bouncing the ball in a continuous loop around the body Challenge 5!) Bouncing the ball in a figure of 8 through the legs.  </a:t>
            </a:r>
            <a:r>
              <a:rPr lang="en-GB" sz="1600" b="1" dirty="0">
                <a:latin typeface="Tw Cen MT Condensed" panose="020B0606020104020203" pitchFamily="34" charset="0"/>
              </a:rPr>
              <a:t>PROGRESSION – Set a target. </a:t>
            </a:r>
            <a:r>
              <a:rPr lang="en-GB" sz="1600" b="1" dirty="0" err="1">
                <a:latin typeface="Tw Cen MT Condensed" panose="020B0606020104020203" pitchFamily="34" charset="0"/>
              </a:rPr>
              <a:t>I.e</a:t>
            </a:r>
            <a:r>
              <a:rPr lang="en-GB" sz="1600" b="1" dirty="0">
                <a:latin typeface="Tw Cen MT Condensed" panose="020B0606020104020203" pitchFamily="34" charset="0"/>
              </a:rPr>
              <a:t> - First pupil to do ‘10’ and sit down wins. </a:t>
            </a:r>
            <a:r>
              <a:rPr lang="en-GB" sz="1600" b="1" i="1" u="sng" dirty="0">
                <a:solidFill>
                  <a:srgbClr val="FF0000"/>
                </a:solidFill>
                <a:latin typeface="Tw Cen MT Condensed" panose="020B0606020104020203" pitchFamily="34" charset="0"/>
              </a:rPr>
              <a:t>M/A Ask pupils to use their weaker hand. L/A Allow them to double dribble.</a:t>
            </a:r>
            <a:endParaRPr lang="en-GB" sz="1600" b="1" dirty="0">
              <a:latin typeface="Tw Cen MT Condensed" panose="020B0606020104020203" pitchFamily="34" charset="0"/>
            </a:endParaRPr>
          </a:p>
          <a:p>
            <a:pPr marL="342900" indent="-342900" fontAlgn="auto">
              <a:spcBef>
                <a:spcPts val="0"/>
              </a:spcBef>
              <a:spcAft>
                <a:spcPts val="0"/>
              </a:spcAft>
              <a:buFontTx/>
              <a:buAutoNum type="arabicPeriod" startAt="3"/>
              <a:defRPr/>
            </a:pPr>
            <a:r>
              <a:rPr lang="en-GB" sz="1600" b="1" u="sng" dirty="0" smtClean="0">
                <a:latin typeface="Tw Cen MT Condensed" panose="020B0606020104020203" pitchFamily="34" charset="0"/>
              </a:rPr>
              <a:t>Skill </a:t>
            </a:r>
            <a:r>
              <a:rPr lang="en-GB" sz="1600" b="1" u="sng" dirty="0">
                <a:latin typeface="Tw Cen MT Condensed" panose="020B0606020104020203" pitchFamily="34" charset="0"/>
              </a:rPr>
              <a:t>related competition </a:t>
            </a:r>
            <a:r>
              <a:rPr lang="en-GB" sz="1600" b="1" u="sng" dirty="0" smtClean="0">
                <a:latin typeface="Tw Cen MT Condensed" panose="020B0606020104020203" pitchFamily="34" charset="0"/>
              </a:rPr>
              <a:t>– Musical ‘Hoops’: </a:t>
            </a:r>
            <a:r>
              <a:rPr lang="en-GB" sz="1600" dirty="0" smtClean="0">
                <a:latin typeface="Tw Cen MT Condensed" panose="020B0606020104020203" pitchFamily="34" charset="0"/>
              </a:rPr>
              <a:t>Get yourself a speaker and pick out some tunes! For this game all of the children dribble around (keeping within their third) to the sound of music! Singing and dancing is allowed but the ball must keep bouncing. When the music stops all of the children must keep the ball still in a ‘ready position’. Once everyone gets the game, you can start eliminating the slowest to stop. Once out the kids have to practice their skills to the side of the playing area! </a:t>
            </a:r>
            <a:endParaRPr lang="en-GB" sz="1600" b="1" u="sng" dirty="0" smtClean="0">
              <a:latin typeface="Tw Cen MT Condensed" panose="020B0606020104020203" pitchFamily="34" charset="0"/>
            </a:endParaRPr>
          </a:p>
          <a:p>
            <a:pPr marL="342900" indent="-342900" fontAlgn="auto">
              <a:spcBef>
                <a:spcPts val="0"/>
              </a:spcBef>
              <a:spcAft>
                <a:spcPts val="0"/>
              </a:spcAft>
              <a:buFontTx/>
              <a:buAutoNum type="arabicPeriod" startAt="3"/>
              <a:defRPr/>
            </a:pPr>
            <a:r>
              <a:rPr lang="en-GB" sz="1600" b="1" u="sng" dirty="0" smtClean="0">
                <a:latin typeface="Tw Cen MT Condensed" panose="020B0606020104020203" pitchFamily="34" charset="0"/>
              </a:rPr>
              <a:t>Cardio Phase!: </a:t>
            </a:r>
            <a:r>
              <a:rPr lang="en-GB" sz="1600" dirty="0" smtClean="0">
                <a:latin typeface="Tw Cen MT Condensed" panose="020B0606020104020203" pitchFamily="34" charset="0"/>
              </a:rPr>
              <a:t>Choose an activity from the ‘Cardio ideas’ file</a:t>
            </a:r>
            <a:endParaRPr lang="en-GB" sz="1600" dirty="0">
              <a:latin typeface="Tw Cen MT Condensed" panose="020B0606020104020203" pitchFamily="34" charset="0"/>
            </a:endParaRPr>
          </a:p>
        </p:txBody>
      </p:sp>
    </p:spTree>
    <p:extLst>
      <p:ext uri="{BB962C8B-B14F-4D97-AF65-F5344CB8AC3E}">
        <p14:creationId xmlns:p14="http://schemas.microsoft.com/office/powerpoint/2010/main" val="1606301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79388" y="765175"/>
            <a:ext cx="43211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Double Dribble</a:t>
            </a:r>
          </a:p>
          <a:p>
            <a:pPr eaLnBrk="1" hangingPunct="1">
              <a:spcBef>
                <a:spcPct val="0"/>
              </a:spcBef>
              <a:buFontTx/>
              <a:buNone/>
            </a:pPr>
            <a:endParaRPr lang="en-GB" altLang="en-US" sz="1600" u="sng">
              <a:latin typeface="Tw Cen MT Condensed" pitchFamily="34" charset="0"/>
            </a:endParaRPr>
          </a:p>
          <a:p>
            <a:pPr eaLnBrk="1" hangingPunct="1">
              <a:spcBef>
                <a:spcPct val="0"/>
              </a:spcBef>
              <a:buFontTx/>
              <a:buNone/>
            </a:pPr>
            <a:r>
              <a:rPr lang="en-GB" altLang="en-US" sz="1600">
                <a:latin typeface="Tw Cen MT Condensed" pitchFamily="34" charset="0"/>
              </a:rPr>
              <a:t>A double dribble occurs when after starting to</a:t>
            </a:r>
          </a:p>
          <a:p>
            <a:pPr eaLnBrk="1" hangingPunct="1">
              <a:spcBef>
                <a:spcPct val="0"/>
              </a:spcBef>
              <a:buFontTx/>
              <a:buNone/>
            </a:pPr>
            <a:r>
              <a:rPr lang="en-GB" altLang="en-US" sz="1600">
                <a:latin typeface="Tw Cen MT Condensed" pitchFamily="34" charset="0"/>
              </a:rPr>
              <a:t>dribble a player places both hands on the ball.</a:t>
            </a:r>
          </a:p>
          <a:p>
            <a:pPr eaLnBrk="1" hangingPunct="1">
              <a:spcBef>
                <a:spcPct val="0"/>
              </a:spcBef>
              <a:buFontTx/>
              <a:buNone/>
            </a:pPr>
            <a:r>
              <a:rPr lang="en-GB" altLang="en-US" sz="1600">
                <a:latin typeface="Tw Cen MT Condensed" pitchFamily="34" charset="0"/>
              </a:rPr>
              <a:t>Then begins to dribble again</a:t>
            </a:r>
          </a:p>
        </p:txBody>
      </p:sp>
      <p:sp>
        <p:nvSpPr>
          <p:cNvPr id="5" name="TextBox 7"/>
          <p:cNvSpPr txBox="1">
            <a:spLocks noChangeArrowheads="1"/>
          </p:cNvSpPr>
          <p:nvPr/>
        </p:nvSpPr>
        <p:spPr bwMode="auto">
          <a:xfrm>
            <a:off x="4643438" y="765175"/>
            <a:ext cx="43211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Travelling</a:t>
            </a:r>
            <a:endParaRPr lang="en-GB" altLang="en-US" sz="1600">
              <a:latin typeface="Tw Cen MT Condensed" pitchFamily="34" charset="0"/>
            </a:endParaRPr>
          </a:p>
          <a:p>
            <a:pPr eaLnBrk="1" hangingPunct="1">
              <a:spcBef>
                <a:spcPct val="0"/>
              </a:spcBef>
              <a:buFontTx/>
              <a:buNone/>
            </a:pPr>
            <a:r>
              <a:rPr lang="en-GB" altLang="en-US" sz="1600">
                <a:latin typeface="Tw Cen MT Condensed" pitchFamily="34" charset="0"/>
              </a:rPr>
              <a:t>Travelling occurs when a player moves with the</a:t>
            </a:r>
          </a:p>
          <a:p>
            <a:pPr eaLnBrk="1" hangingPunct="1">
              <a:spcBef>
                <a:spcPct val="0"/>
              </a:spcBef>
              <a:buFontTx/>
              <a:buNone/>
            </a:pPr>
            <a:r>
              <a:rPr lang="en-GB" altLang="en-US" sz="1600">
                <a:latin typeface="Tw Cen MT Condensed" pitchFamily="34" charset="0"/>
              </a:rPr>
              <a:t>ball without bouncing  it. This like double</a:t>
            </a:r>
          </a:p>
          <a:p>
            <a:pPr eaLnBrk="1" hangingPunct="1">
              <a:spcBef>
                <a:spcPct val="0"/>
              </a:spcBef>
              <a:buFontTx/>
              <a:buNone/>
            </a:pPr>
            <a:r>
              <a:rPr lang="en-GB" altLang="en-US" sz="1600">
                <a:latin typeface="Tw Cen MT Condensed" pitchFamily="34" charset="0"/>
              </a:rPr>
              <a:t>dribbling is a foul resulting the opposing team</a:t>
            </a:r>
          </a:p>
          <a:p>
            <a:pPr eaLnBrk="1" hangingPunct="1">
              <a:spcBef>
                <a:spcPct val="0"/>
              </a:spcBef>
              <a:buFontTx/>
              <a:buNone/>
            </a:pPr>
            <a:r>
              <a:rPr lang="en-GB" altLang="en-US" sz="1600">
                <a:latin typeface="Tw Cen MT Condensed" pitchFamily="34" charset="0"/>
              </a:rPr>
              <a:t>Gaining possession</a:t>
            </a:r>
          </a:p>
        </p:txBody>
      </p:sp>
      <p:pic>
        <p:nvPicPr>
          <p:cNvPr id="6" name="Picture 71"/>
          <p:cNvPicPr>
            <a:picLocks noChangeAspect="1" noChangeArrowheads="1"/>
          </p:cNvPicPr>
          <p:nvPr/>
        </p:nvPicPr>
        <p:blipFill>
          <a:blip r:embed="rId2">
            <a:extLst>
              <a:ext uri="{28A0092B-C50C-407E-A947-70E740481C1C}">
                <a14:useLocalDpi xmlns:a14="http://schemas.microsoft.com/office/drawing/2010/main" val="0"/>
              </a:ext>
            </a:extLst>
          </a:blip>
          <a:srcRect l="29605" t="58687" r="62094" b="24579"/>
          <a:stretch>
            <a:fillRect/>
          </a:stretch>
        </p:blipFill>
        <p:spPr bwMode="auto">
          <a:xfrm>
            <a:off x="3203575" y="846138"/>
            <a:ext cx="107156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2"/>
          <p:cNvPicPr>
            <a:picLocks noChangeAspect="1" noChangeArrowheads="1"/>
          </p:cNvPicPr>
          <p:nvPr/>
        </p:nvPicPr>
        <p:blipFill>
          <a:blip r:embed="rId3">
            <a:extLst>
              <a:ext uri="{28A0092B-C50C-407E-A947-70E740481C1C}">
                <a14:useLocalDpi xmlns:a14="http://schemas.microsoft.com/office/drawing/2010/main" val="0"/>
              </a:ext>
            </a:extLst>
          </a:blip>
          <a:srcRect l="28416" t="50000" r="56088" b="16531"/>
          <a:stretch>
            <a:fillRect/>
          </a:stretch>
        </p:blipFill>
        <p:spPr bwMode="auto">
          <a:xfrm>
            <a:off x="7667625" y="836613"/>
            <a:ext cx="10080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179388" y="2205038"/>
            <a:ext cx="43211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Dribbling</a:t>
            </a:r>
          </a:p>
          <a:p>
            <a:pPr eaLnBrk="1" hangingPunct="1">
              <a:spcBef>
                <a:spcPct val="0"/>
              </a:spcBef>
              <a:buFontTx/>
              <a:buNone/>
            </a:pPr>
            <a:r>
              <a:rPr lang="en-GB" altLang="en-US" sz="1600">
                <a:latin typeface="Tw Cen MT Condensed" pitchFamily="34" charset="0"/>
              </a:rPr>
              <a:t>Push ball with fingertips not the</a:t>
            </a:r>
          </a:p>
          <a:p>
            <a:pPr eaLnBrk="1" hangingPunct="1">
              <a:spcBef>
                <a:spcPct val="0"/>
              </a:spcBef>
              <a:buFontTx/>
              <a:buNone/>
            </a:pPr>
            <a:r>
              <a:rPr lang="en-GB" altLang="en-US" sz="1600">
                <a:latin typeface="Tw Cen MT Condensed" pitchFamily="34" charset="0"/>
              </a:rPr>
              <a:t>palm. Bounce ball to roughly waist height,</a:t>
            </a:r>
          </a:p>
          <a:p>
            <a:pPr eaLnBrk="1" hangingPunct="1">
              <a:spcBef>
                <a:spcPct val="0"/>
              </a:spcBef>
              <a:buFontTx/>
              <a:buNone/>
            </a:pPr>
            <a:r>
              <a:rPr lang="en-GB" altLang="en-US" sz="1600">
                <a:latin typeface="Tw Cen MT Condensed" pitchFamily="34" charset="0"/>
              </a:rPr>
              <a:t>Bounce ball at the side of the body</a:t>
            </a:r>
          </a:p>
          <a:p>
            <a:pPr eaLnBrk="1" hangingPunct="1">
              <a:spcBef>
                <a:spcPct val="0"/>
              </a:spcBef>
              <a:buFontTx/>
              <a:buNone/>
            </a:pPr>
            <a:r>
              <a:rPr lang="en-GB" altLang="en-US" sz="1600">
                <a:latin typeface="Tw Cen MT Condensed" pitchFamily="34" charset="0"/>
              </a:rPr>
              <a:t>to enable you to run quickly</a:t>
            </a:r>
          </a:p>
        </p:txBody>
      </p:sp>
      <p:pic>
        <p:nvPicPr>
          <p:cNvPr id="9" name="Picture 73"/>
          <p:cNvPicPr>
            <a:picLocks noChangeAspect="1" noChangeArrowheads="1"/>
          </p:cNvPicPr>
          <p:nvPr/>
        </p:nvPicPr>
        <p:blipFill>
          <a:blip r:embed="rId4">
            <a:extLst>
              <a:ext uri="{28A0092B-C50C-407E-A947-70E740481C1C}">
                <a14:useLocalDpi xmlns:a14="http://schemas.microsoft.com/office/drawing/2010/main" val="0"/>
              </a:ext>
            </a:extLst>
          </a:blip>
          <a:srcRect l="28416" t="49016" r="51660" b="16531"/>
          <a:stretch>
            <a:fillRect/>
          </a:stretch>
        </p:blipFill>
        <p:spPr bwMode="auto">
          <a:xfrm>
            <a:off x="3097213" y="2276475"/>
            <a:ext cx="12588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a:spLocks noChangeArrowheads="1"/>
          </p:cNvSpPr>
          <p:nvPr/>
        </p:nvSpPr>
        <p:spPr bwMode="auto">
          <a:xfrm>
            <a:off x="4643438" y="2189163"/>
            <a:ext cx="4321175"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 The ready position</a:t>
            </a:r>
          </a:p>
          <a:p>
            <a:pPr eaLnBrk="1" hangingPunct="1">
              <a:spcBef>
                <a:spcPct val="0"/>
              </a:spcBef>
              <a:buFontTx/>
              <a:buNone/>
            </a:pPr>
            <a:r>
              <a:rPr lang="en-GB" altLang="en-US" sz="1600">
                <a:latin typeface="Tw Cen MT Condensed" pitchFamily="34" charset="0"/>
              </a:rPr>
              <a:t>Instruct pupils to place the ball to the right of</a:t>
            </a:r>
          </a:p>
          <a:p>
            <a:pPr eaLnBrk="1" hangingPunct="1">
              <a:spcBef>
                <a:spcPct val="0"/>
              </a:spcBef>
              <a:buFontTx/>
              <a:buNone/>
            </a:pPr>
            <a:r>
              <a:rPr lang="en-GB" altLang="en-US" sz="1600">
                <a:latin typeface="Tw Cen MT Condensed" pitchFamily="34" charset="0"/>
              </a:rPr>
              <a:t>their torso with the right hand on top, left hand</a:t>
            </a:r>
          </a:p>
          <a:p>
            <a:pPr eaLnBrk="1" hangingPunct="1">
              <a:spcBef>
                <a:spcPct val="0"/>
              </a:spcBef>
              <a:buFontTx/>
              <a:buNone/>
            </a:pPr>
            <a:r>
              <a:rPr lang="en-GB" altLang="en-US" sz="1600">
                <a:latin typeface="Tw Cen MT Condensed" pitchFamily="34" charset="0"/>
              </a:rPr>
              <a:t>on the side. From this position players are best</a:t>
            </a:r>
          </a:p>
          <a:p>
            <a:pPr eaLnBrk="1" hangingPunct="1">
              <a:spcBef>
                <a:spcPct val="0"/>
              </a:spcBef>
              <a:buFontTx/>
              <a:buNone/>
            </a:pPr>
            <a:r>
              <a:rPr lang="en-GB" altLang="en-US" sz="1600">
                <a:latin typeface="Tw Cen MT Condensed" pitchFamily="34" charset="0"/>
              </a:rPr>
              <a:t>placed to shoot, pass or dribble</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l="25177" t="42938" r="58220" b="24577"/>
          <a:stretch>
            <a:fillRect/>
          </a:stretch>
        </p:blipFill>
        <p:spPr bwMode="auto">
          <a:xfrm>
            <a:off x="7739063" y="2260600"/>
            <a:ext cx="10810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1403350" y="42863"/>
            <a:ext cx="6408738"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Basketball </a:t>
            </a:r>
            <a:r>
              <a:rPr lang="en-GB" sz="2400" dirty="0">
                <a:latin typeface="Tw Cen MT Condensed Extra Bold" panose="020B0803020202020204" pitchFamily="34" charset="0"/>
                <a:ea typeface="+mj-ea"/>
                <a:cs typeface="+mj-cs"/>
              </a:rPr>
              <a:t>-Lesson </a:t>
            </a:r>
            <a:r>
              <a:rPr lang="en-GB" sz="2400" dirty="0" smtClean="0">
                <a:latin typeface="Tw Cen MT Condensed Extra Bold" panose="020B0803020202020204" pitchFamily="34" charset="0"/>
                <a:ea typeface="+mj-ea"/>
                <a:cs typeface="+mj-cs"/>
              </a:rPr>
              <a:t>2  </a:t>
            </a:r>
            <a:endParaRPr lang="en-GB" sz="2400" dirty="0">
              <a:latin typeface="Tw Cen MT Condensed Extra Bold" panose="020B0803020202020204" pitchFamily="34" charset="0"/>
              <a:ea typeface="+mj-ea"/>
              <a:cs typeface="+mj-cs"/>
            </a:endParaRP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2" descr="Basketball Backboard and B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1188" y="77788"/>
            <a:ext cx="6429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Girls Playing Basketb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25" y="77788"/>
            <a:ext cx="7667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79388" y="3563724"/>
            <a:ext cx="8785225" cy="3139321"/>
          </a:xfrm>
          <a:prstGeom prst="rect">
            <a:avLst/>
          </a:prstGeom>
          <a:noFill/>
          <a:ln>
            <a:solidFill>
              <a:schemeClr val="tx1"/>
            </a:solidFill>
          </a:ln>
        </p:spPr>
        <p:txBody>
          <a:bodyPr wrap="square" rtlCol="0">
            <a:spAutoFit/>
          </a:bodyPr>
          <a:lstStyle/>
          <a:p>
            <a:r>
              <a:rPr lang="en-GB" u="sng" dirty="0" smtClean="0">
                <a:latin typeface="Tw Cen MT Condensed" panose="020B0606020104020203" pitchFamily="34" charset="0"/>
              </a:rPr>
              <a:t>Lesson Organisation:</a:t>
            </a: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a:latin typeface="Tw Cen MT Condensed" panose="020B0606020104020203" pitchFamily="34" charset="0"/>
            </a:endParaRPr>
          </a:p>
        </p:txBody>
      </p:sp>
      <p:cxnSp>
        <p:nvCxnSpPr>
          <p:cNvPr id="18" name="Straight Connector 17"/>
          <p:cNvCxnSpPr/>
          <p:nvPr/>
        </p:nvCxnSpPr>
        <p:spPr>
          <a:xfrm>
            <a:off x="2915816" y="3789040"/>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84168" y="3933056"/>
            <a:ext cx="0"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Multiply 19"/>
          <p:cNvSpPr/>
          <p:nvPr/>
        </p:nvSpPr>
        <p:spPr>
          <a:xfrm>
            <a:off x="322263" y="4077072"/>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Multiply 20"/>
          <p:cNvSpPr/>
          <p:nvPr/>
        </p:nvSpPr>
        <p:spPr>
          <a:xfrm>
            <a:off x="1331640" y="4005064"/>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y 21"/>
          <p:cNvSpPr/>
          <p:nvPr/>
        </p:nvSpPr>
        <p:spPr>
          <a:xfrm>
            <a:off x="322263" y="4653136"/>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ultiply 22"/>
          <p:cNvSpPr/>
          <p:nvPr/>
        </p:nvSpPr>
        <p:spPr>
          <a:xfrm>
            <a:off x="322262" y="5300543"/>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Multiply 23"/>
          <p:cNvSpPr/>
          <p:nvPr/>
        </p:nvSpPr>
        <p:spPr>
          <a:xfrm>
            <a:off x="322263" y="6381328"/>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ultiply 24"/>
          <p:cNvSpPr/>
          <p:nvPr/>
        </p:nvSpPr>
        <p:spPr>
          <a:xfrm>
            <a:off x="322263" y="5877272"/>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Multiply 25"/>
          <p:cNvSpPr/>
          <p:nvPr/>
        </p:nvSpPr>
        <p:spPr>
          <a:xfrm>
            <a:off x="1330375" y="4581128"/>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Multiply 26"/>
          <p:cNvSpPr/>
          <p:nvPr/>
        </p:nvSpPr>
        <p:spPr>
          <a:xfrm>
            <a:off x="1330374" y="5228535"/>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Multiply 27"/>
          <p:cNvSpPr/>
          <p:nvPr/>
        </p:nvSpPr>
        <p:spPr>
          <a:xfrm>
            <a:off x="1330375" y="6309320"/>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Multiply 28"/>
          <p:cNvSpPr/>
          <p:nvPr/>
        </p:nvSpPr>
        <p:spPr>
          <a:xfrm>
            <a:off x="1330375" y="5805264"/>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Multiply 29"/>
          <p:cNvSpPr/>
          <p:nvPr/>
        </p:nvSpPr>
        <p:spPr>
          <a:xfrm>
            <a:off x="2482503" y="4077072"/>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Multiply 30"/>
          <p:cNvSpPr/>
          <p:nvPr/>
        </p:nvSpPr>
        <p:spPr>
          <a:xfrm>
            <a:off x="2481238" y="4653136"/>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Multiply 31"/>
          <p:cNvSpPr/>
          <p:nvPr/>
        </p:nvSpPr>
        <p:spPr>
          <a:xfrm>
            <a:off x="2481237" y="5300543"/>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Multiply 32"/>
          <p:cNvSpPr/>
          <p:nvPr/>
        </p:nvSpPr>
        <p:spPr>
          <a:xfrm>
            <a:off x="2481238" y="6381328"/>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Multiply 33"/>
          <p:cNvSpPr/>
          <p:nvPr/>
        </p:nvSpPr>
        <p:spPr>
          <a:xfrm>
            <a:off x="2481238" y="5877272"/>
            <a:ext cx="289297"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Multiply 34"/>
          <p:cNvSpPr/>
          <p:nvPr/>
        </p:nvSpPr>
        <p:spPr>
          <a:xfrm>
            <a:off x="3347865" y="4005064"/>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Multiply 35"/>
          <p:cNvSpPr/>
          <p:nvPr/>
        </p:nvSpPr>
        <p:spPr>
          <a:xfrm>
            <a:off x="4357242" y="3933056"/>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Multiply 36"/>
          <p:cNvSpPr/>
          <p:nvPr/>
        </p:nvSpPr>
        <p:spPr>
          <a:xfrm>
            <a:off x="3347865" y="4581128"/>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ultiply 37"/>
          <p:cNvSpPr/>
          <p:nvPr/>
        </p:nvSpPr>
        <p:spPr>
          <a:xfrm>
            <a:off x="3347864" y="5228535"/>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Multiply 38"/>
          <p:cNvSpPr/>
          <p:nvPr/>
        </p:nvSpPr>
        <p:spPr>
          <a:xfrm>
            <a:off x="3347865" y="6309320"/>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Multiply 39"/>
          <p:cNvSpPr/>
          <p:nvPr/>
        </p:nvSpPr>
        <p:spPr>
          <a:xfrm>
            <a:off x="3347865" y="5805264"/>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Multiply 40"/>
          <p:cNvSpPr/>
          <p:nvPr/>
        </p:nvSpPr>
        <p:spPr>
          <a:xfrm>
            <a:off x="4355977" y="4509120"/>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Multiply 41"/>
          <p:cNvSpPr/>
          <p:nvPr/>
        </p:nvSpPr>
        <p:spPr>
          <a:xfrm>
            <a:off x="4355976" y="5156527"/>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Multiply 42"/>
          <p:cNvSpPr/>
          <p:nvPr/>
        </p:nvSpPr>
        <p:spPr>
          <a:xfrm>
            <a:off x="4355977" y="6237312"/>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Multiply 43"/>
          <p:cNvSpPr/>
          <p:nvPr/>
        </p:nvSpPr>
        <p:spPr>
          <a:xfrm>
            <a:off x="4355977" y="5733256"/>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Multiply 44"/>
          <p:cNvSpPr/>
          <p:nvPr/>
        </p:nvSpPr>
        <p:spPr>
          <a:xfrm>
            <a:off x="5508105" y="4005064"/>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Multiply 45"/>
          <p:cNvSpPr/>
          <p:nvPr/>
        </p:nvSpPr>
        <p:spPr>
          <a:xfrm>
            <a:off x="5506840" y="4581128"/>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Multiply 46"/>
          <p:cNvSpPr/>
          <p:nvPr/>
        </p:nvSpPr>
        <p:spPr>
          <a:xfrm>
            <a:off x="5506839" y="5228535"/>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Multiply 47"/>
          <p:cNvSpPr/>
          <p:nvPr/>
        </p:nvSpPr>
        <p:spPr>
          <a:xfrm>
            <a:off x="5506840" y="6309320"/>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Multiply 48"/>
          <p:cNvSpPr/>
          <p:nvPr/>
        </p:nvSpPr>
        <p:spPr>
          <a:xfrm>
            <a:off x="5506840" y="5805264"/>
            <a:ext cx="28929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Multiply 49"/>
          <p:cNvSpPr/>
          <p:nvPr/>
        </p:nvSpPr>
        <p:spPr>
          <a:xfrm>
            <a:off x="6298927" y="4077072"/>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Multiply 50"/>
          <p:cNvSpPr/>
          <p:nvPr/>
        </p:nvSpPr>
        <p:spPr>
          <a:xfrm>
            <a:off x="7308304" y="4005064"/>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Multiply 51"/>
          <p:cNvSpPr/>
          <p:nvPr/>
        </p:nvSpPr>
        <p:spPr>
          <a:xfrm>
            <a:off x="6298927" y="4653136"/>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Multiply 52"/>
          <p:cNvSpPr/>
          <p:nvPr/>
        </p:nvSpPr>
        <p:spPr>
          <a:xfrm>
            <a:off x="6298926" y="5300543"/>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Multiply 53"/>
          <p:cNvSpPr/>
          <p:nvPr/>
        </p:nvSpPr>
        <p:spPr>
          <a:xfrm>
            <a:off x="6298927" y="6381328"/>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Multiply 54"/>
          <p:cNvSpPr/>
          <p:nvPr/>
        </p:nvSpPr>
        <p:spPr>
          <a:xfrm>
            <a:off x="6298927" y="5877272"/>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Multiply 55"/>
          <p:cNvSpPr/>
          <p:nvPr/>
        </p:nvSpPr>
        <p:spPr>
          <a:xfrm>
            <a:off x="7307039" y="4581128"/>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Multiply 56"/>
          <p:cNvSpPr/>
          <p:nvPr/>
        </p:nvSpPr>
        <p:spPr>
          <a:xfrm>
            <a:off x="7307038" y="5228535"/>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Multiply 57"/>
          <p:cNvSpPr/>
          <p:nvPr/>
        </p:nvSpPr>
        <p:spPr>
          <a:xfrm>
            <a:off x="7307039" y="6309320"/>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Multiply 58"/>
          <p:cNvSpPr/>
          <p:nvPr/>
        </p:nvSpPr>
        <p:spPr>
          <a:xfrm>
            <a:off x="7307039" y="5805264"/>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Multiply 59"/>
          <p:cNvSpPr/>
          <p:nvPr/>
        </p:nvSpPr>
        <p:spPr>
          <a:xfrm>
            <a:off x="8459167" y="4077072"/>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Multiply 60"/>
          <p:cNvSpPr/>
          <p:nvPr/>
        </p:nvSpPr>
        <p:spPr>
          <a:xfrm>
            <a:off x="8457902" y="4653136"/>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Multiply 61"/>
          <p:cNvSpPr/>
          <p:nvPr/>
        </p:nvSpPr>
        <p:spPr>
          <a:xfrm>
            <a:off x="8457901" y="5300543"/>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Multiply 62"/>
          <p:cNvSpPr/>
          <p:nvPr/>
        </p:nvSpPr>
        <p:spPr>
          <a:xfrm>
            <a:off x="8457902" y="6381328"/>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Multiply 63"/>
          <p:cNvSpPr/>
          <p:nvPr/>
        </p:nvSpPr>
        <p:spPr>
          <a:xfrm>
            <a:off x="8457902" y="5877272"/>
            <a:ext cx="289297"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4250" r="64284" b="16660"/>
          <a:stretch/>
        </p:blipFill>
        <p:spPr bwMode="auto">
          <a:xfrm>
            <a:off x="7875724" y="3661762"/>
            <a:ext cx="391492" cy="53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4250" r="64284" b="16660"/>
          <a:stretch/>
        </p:blipFill>
        <p:spPr bwMode="auto">
          <a:xfrm>
            <a:off x="4900588" y="3755016"/>
            <a:ext cx="391492" cy="53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4250" r="64284" b="16660"/>
          <a:stretch/>
        </p:blipFill>
        <p:spPr bwMode="auto">
          <a:xfrm>
            <a:off x="1876252" y="3899032"/>
            <a:ext cx="391492" cy="53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795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350" y="836712"/>
            <a:ext cx="6408738" cy="8447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bwMode="auto">
          <a:xfrm>
            <a:off x="1403350" y="42863"/>
            <a:ext cx="6408738"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Basketball </a:t>
            </a:r>
            <a:r>
              <a:rPr lang="en-GB" sz="2400" dirty="0">
                <a:latin typeface="Tw Cen MT Condensed Extra Bold" panose="020B0803020202020204" pitchFamily="34" charset="0"/>
                <a:ea typeface="+mj-ea"/>
                <a:cs typeface="+mj-cs"/>
              </a:rPr>
              <a:t>-Lesson 3</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11020" y="335755"/>
            <a:ext cx="1392628" cy="91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2" descr="Basketball Backboard and 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77788"/>
            <a:ext cx="6429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Girls Playing Basket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77788"/>
            <a:ext cx="7667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descr="A Guide to What to Know About COVID-19 | Smart News | Smithsonian Magaz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89" t="9825" r="17849" b="9458"/>
          <a:stretch/>
        </p:blipFill>
        <p:spPr bwMode="auto">
          <a:xfrm>
            <a:off x="1425847" y="836712"/>
            <a:ext cx="910681" cy="84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89" t="9825" r="17849" b="9458"/>
          <a:stretch/>
        </p:blipFill>
        <p:spPr bwMode="auto">
          <a:xfrm>
            <a:off x="6901679" y="836712"/>
            <a:ext cx="910681" cy="84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524125" y="1023119"/>
            <a:ext cx="4377554" cy="461665"/>
          </a:xfrm>
          <a:prstGeom prst="rect">
            <a:avLst/>
          </a:prstGeom>
          <a:noFill/>
        </p:spPr>
        <p:txBody>
          <a:bodyPr wrap="square" rtlCol="0" anchor="ctr">
            <a:spAutoFit/>
          </a:bodyPr>
          <a:lstStyle/>
          <a:p>
            <a:pPr algn="ctr"/>
            <a:r>
              <a:rPr lang="en-GB" sz="2400" dirty="0" smtClean="0">
                <a:solidFill>
                  <a:schemeClr val="bg1"/>
                </a:solidFill>
                <a:latin typeface="Tw Cen MT Condensed Extra Bold" panose="020B0803020202020204" pitchFamily="34" charset="0"/>
              </a:rPr>
              <a:t>Socially Distanced – COVID Proof!</a:t>
            </a:r>
            <a:endParaRPr lang="en-GB" sz="2400" dirty="0">
              <a:solidFill>
                <a:schemeClr val="bg1"/>
              </a:solidFill>
              <a:latin typeface="Tw Cen MT Condensed Extra Bold" panose="020B0803020202020204" pitchFamily="34" charset="0"/>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360" y="400245"/>
            <a:ext cx="1392628" cy="91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5575" y="1772816"/>
            <a:ext cx="8808913" cy="1015663"/>
          </a:xfrm>
          <a:prstGeom prst="rect">
            <a:avLst/>
          </a:prstGeom>
          <a:solidFill>
            <a:srgbClr val="FF5050"/>
          </a:solidFill>
          <a:ln>
            <a:solidFill>
              <a:schemeClr val="tx1"/>
            </a:solidFill>
          </a:ln>
        </p:spPr>
        <p:txBody>
          <a:bodyPr wrap="square" rtlCol="0">
            <a:spAutoFit/>
          </a:bodyPr>
          <a:lstStyle/>
          <a:p>
            <a:pPr algn="ctr"/>
            <a:r>
              <a:rPr lang="en-GB" sz="2000" dirty="0" smtClean="0">
                <a:latin typeface="Tw Cen MT Condensed" panose="020B0606020104020203" pitchFamily="34" charset="0"/>
              </a:rPr>
              <a:t>Current </a:t>
            </a:r>
            <a:r>
              <a:rPr lang="en-GB" sz="2000" dirty="0" err="1" smtClean="0">
                <a:latin typeface="Tw Cen MT Condensed" panose="020B0606020104020203" pitchFamily="34" charset="0"/>
              </a:rPr>
              <a:t>DfE</a:t>
            </a:r>
            <a:r>
              <a:rPr lang="en-GB" sz="2000" dirty="0" smtClean="0">
                <a:latin typeface="Tw Cen MT Condensed" panose="020B0606020104020203" pitchFamily="34" charset="0"/>
              </a:rPr>
              <a:t> guidance states that ‘</a:t>
            </a:r>
            <a:r>
              <a:rPr lang="en-GB" sz="2000" b="1" i="1" dirty="0">
                <a:latin typeface="Tw Cen MT Condensed" panose="020B0606020104020203" pitchFamily="34" charset="0"/>
              </a:rPr>
              <a:t>As with physical activity during the school day, contact sports should not take </a:t>
            </a:r>
            <a:r>
              <a:rPr lang="en-GB" sz="2000" b="1" i="1" dirty="0" smtClean="0">
                <a:latin typeface="Tw Cen MT Condensed" panose="020B0606020104020203" pitchFamily="34" charset="0"/>
              </a:rPr>
              <a:t>place</a:t>
            </a:r>
            <a:r>
              <a:rPr lang="en-GB" sz="2000" dirty="0" smtClean="0">
                <a:latin typeface="Tw Cen MT Condensed" panose="020B0606020104020203" pitchFamily="34" charset="0"/>
              </a:rPr>
              <a:t>’. As a result we suggest teaching lessons in a ‘cardio-skill-cardio’ style. Children will be in socially distanced positions for the cardio phases and skill phases will designed to minimise contact.</a:t>
            </a:r>
            <a:endParaRPr lang="en-GB" sz="2000" dirty="0">
              <a:latin typeface="Tw Cen MT Condensed" panose="020B0606020104020203" pitchFamily="34" charset="0"/>
            </a:endParaRPr>
          </a:p>
        </p:txBody>
      </p:sp>
      <p:sp>
        <p:nvSpPr>
          <p:cNvPr id="15" name="TextBox 5"/>
          <p:cNvSpPr txBox="1">
            <a:spLocks noChangeArrowheads="1"/>
          </p:cNvSpPr>
          <p:nvPr/>
        </p:nvSpPr>
        <p:spPr bwMode="auto">
          <a:xfrm>
            <a:off x="179388" y="2780928"/>
            <a:ext cx="8785225" cy="4031873"/>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marL="342900" indent="-342900" fontAlgn="auto">
              <a:spcBef>
                <a:spcPts val="0"/>
              </a:spcBef>
              <a:spcAft>
                <a:spcPts val="0"/>
              </a:spcAft>
              <a:buFontTx/>
              <a:buAutoNum type="arabicPeriod"/>
              <a:defRPr/>
            </a:pPr>
            <a:r>
              <a:rPr lang="en-GB" sz="1600" b="1" u="sng" dirty="0">
                <a:latin typeface="Tw Cen MT Condensed" panose="020B0606020104020203" pitchFamily="34" charset="0"/>
              </a:rPr>
              <a:t>Warm-up - Command Response: </a:t>
            </a:r>
            <a:r>
              <a:rPr lang="en-GB" sz="1600" dirty="0">
                <a:latin typeface="Tw Cen MT Condensed" panose="020B0606020104020203" pitchFamily="34" charset="0"/>
              </a:rPr>
              <a:t>Pupils move into spaces jogging constantly, </a:t>
            </a:r>
            <a:r>
              <a:rPr lang="en-GB" sz="1600" u="sng" dirty="0">
                <a:latin typeface="Tw Cen MT Condensed" panose="020B0606020104020203" pitchFamily="34" charset="0"/>
              </a:rPr>
              <a:t>when you call out “Ready Position!” </a:t>
            </a:r>
            <a:r>
              <a:rPr lang="en-GB" sz="1600" dirty="0">
                <a:latin typeface="Tw Cen MT Condensed" panose="020B0606020104020203" pitchFamily="34" charset="0"/>
              </a:rPr>
              <a:t>– the children respond by placing their hands in the ready position and shout ‘Shoot, Pass, Dribble’, </a:t>
            </a:r>
            <a:r>
              <a:rPr lang="en-GB" sz="1600" u="sng" dirty="0">
                <a:latin typeface="Tw Cen MT Condensed" panose="020B0606020104020203" pitchFamily="34" charset="0"/>
              </a:rPr>
              <a:t>when you call out “Block!” </a:t>
            </a:r>
            <a:r>
              <a:rPr lang="en-GB" sz="1600" dirty="0">
                <a:latin typeface="Tw Cen MT Condensed" panose="020B0606020104020203" pitchFamily="34" charset="0"/>
              </a:rPr>
              <a:t>– the children respond by jumping in the air with one hand raised, </a:t>
            </a:r>
            <a:r>
              <a:rPr lang="en-GB" sz="1600" u="sng" dirty="0">
                <a:latin typeface="Tw Cen MT Condensed" panose="020B0606020104020203" pitchFamily="34" charset="0"/>
              </a:rPr>
              <a:t>when you call out “Defence!” - </a:t>
            </a:r>
            <a:r>
              <a:rPr lang="en-GB" sz="1600" dirty="0">
                <a:latin typeface="Tw Cen MT Condensed" panose="020B0606020104020203" pitchFamily="34" charset="0"/>
              </a:rPr>
              <a:t>The children all adopt the defensive position</a:t>
            </a:r>
            <a:r>
              <a:rPr lang="en-GB" sz="1600" dirty="0" smtClean="0">
                <a:latin typeface="Tw Cen MT Condensed" panose="020B0606020104020203" pitchFamily="34" charset="0"/>
              </a:rPr>
              <a:t>.</a:t>
            </a:r>
          </a:p>
          <a:p>
            <a:pPr marL="342900" indent="-342900" fontAlgn="auto">
              <a:spcBef>
                <a:spcPts val="0"/>
              </a:spcBef>
              <a:spcAft>
                <a:spcPts val="0"/>
              </a:spcAft>
              <a:buFontTx/>
              <a:buAutoNum type="arabicPeriod"/>
              <a:defRPr/>
            </a:pPr>
            <a:r>
              <a:rPr lang="en-GB" sz="1600" b="1" u="sng" dirty="0" smtClean="0">
                <a:latin typeface="Tw Cen MT Condensed" panose="020B0606020104020203" pitchFamily="34" charset="0"/>
              </a:rPr>
              <a:t>Cardio Phase!: </a:t>
            </a:r>
            <a:r>
              <a:rPr lang="en-GB" sz="1600" dirty="0" smtClean="0">
                <a:latin typeface="Tw Cen MT Condensed" panose="020B0606020104020203" pitchFamily="34" charset="0"/>
              </a:rPr>
              <a:t>Choose an activity from the ‘Cardio ideas’ file</a:t>
            </a:r>
            <a:endParaRPr lang="en-GB" sz="1600" b="1" u="sng" dirty="0">
              <a:latin typeface="Tw Cen MT Condensed" panose="020B0606020104020203" pitchFamily="34" charset="0"/>
            </a:endParaRPr>
          </a:p>
          <a:p>
            <a:pPr marL="342900" indent="-342900" fontAlgn="auto">
              <a:spcBef>
                <a:spcPts val="0"/>
              </a:spcBef>
              <a:spcAft>
                <a:spcPts val="0"/>
              </a:spcAft>
              <a:buFontTx/>
              <a:buAutoNum type="arabicPeriod"/>
              <a:defRPr/>
            </a:pPr>
            <a:r>
              <a:rPr lang="en-GB" sz="1600" b="1" u="sng" dirty="0">
                <a:latin typeface="Tw Cen MT Condensed" panose="020B0606020104020203" pitchFamily="34" charset="0"/>
              </a:rPr>
              <a:t>Skill introduction – Ball familiarity drills:</a:t>
            </a:r>
            <a:r>
              <a:rPr lang="en-GB" sz="1600" b="1" dirty="0">
                <a:latin typeface="Tw Cen MT Condensed" panose="020B0606020104020203" pitchFamily="34" charset="0"/>
              </a:rPr>
              <a:t> </a:t>
            </a:r>
            <a:r>
              <a:rPr lang="en-GB" sz="1600" dirty="0">
                <a:latin typeface="Tw Cen MT Condensed" panose="020B0606020104020203" pitchFamily="34" charset="0"/>
              </a:rPr>
              <a:t>If possible pupils to have 1 ball each. If not pupils work in pairs, ensure pace of change keeps all engaged. Set various challenges to  perform whilst standing still.  Challenge 1) bouncing ball at the side of the body Challenge 2) Bouncing ball across the front of body Challenge 3) Bouncing ball across the back of the body Challenge 4) Bouncing the ball in a continuous loop around the body Challenge 5!) Bouncing the ball in a figure of 8 through the legs.  </a:t>
            </a:r>
            <a:r>
              <a:rPr lang="en-GB" sz="1600" b="1" dirty="0">
                <a:latin typeface="Tw Cen MT Condensed" panose="020B0606020104020203" pitchFamily="34" charset="0"/>
              </a:rPr>
              <a:t>PROGRESSION – Set a target. </a:t>
            </a:r>
            <a:r>
              <a:rPr lang="en-GB" sz="1600" b="1" dirty="0" err="1">
                <a:latin typeface="Tw Cen MT Condensed" panose="020B0606020104020203" pitchFamily="34" charset="0"/>
              </a:rPr>
              <a:t>I.e</a:t>
            </a:r>
            <a:r>
              <a:rPr lang="en-GB" sz="1600" b="1" dirty="0">
                <a:latin typeface="Tw Cen MT Condensed" panose="020B0606020104020203" pitchFamily="34" charset="0"/>
              </a:rPr>
              <a:t> - First pupil to do ‘10’ and sit down wins. </a:t>
            </a:r>
            <a:r>
              <a:rPr lang="en-GB" sz="1600" b="1" i="1" u="sng" dirty="0">
                <a:solidFill>
                  <a:srgbClr val="FF0000"/>
                </a:solidFill>
                <a:latin typeface="Tw Cen MT Condensed" panose="020B0606020104020203" pitchFamily="34" charset="0"/>
              </a:rPr>
              <a:t>M/A Ask pupils to use their weaker hand. L/A Allow them to double dribble.</a:t>
            </a:r>
            <a:endParaRPr lang="en-GB" sz="1600" b="1" dirty="0">
              <a:latin typeface="Tw Cen MT Condensed" panose="020B0606020104020203" pitchFamily="34" charset="0"/>
            </a:endParaRPr>
          </a:p>
          <a:p>
            <a:pPr marL="342900" indent="-342900" fontAlgn="auto">
              <a:spcBef>
                <a:spcPts val="0"/>
              </a:spcBef>
              <a:spcAft>
                <a:spcPts val="0"/>
              </a:spcAft>
              <a:buFontTx/>
              <a:buAutoNum type="arabicPeriod" startAt="3"/>
              <a:defRPr/>
            </a:pPr>
            <a:r>
              <a:rPr lang="en-GB" sz="1600" b="1" u="sng" dirty="0" smtClean="0">
                <a:latin typeface="Tw Cen MT Condensed" panose="020B0606020104020203" pitchFamily="34" charset="0"/>
              </a:rPr>
              <a:t>Skill </a:t>
            </a:r>
            <a:r>
              <a:rPr lang="en-GB" sz="1600" b="1" u="sng" dirty="0">
                <a:latin typeface="Tw Cen MT Condensed" panose="020B0606020104020203" pitchFamily="34" charset="0"/>
              </a:rPr>
              <a:t>related competition </a:t>
            </a:r>
            <a:r>
              <a:rPr lang="en-GB" sz="1600" b="1" u="sng" dirty="0" smtClean="0">
                <a:latin typeface="Tw Cen MT Condensed" panose="020B0606020104020203" pitchFamily="34" charset="0"/>
              </a:rPr>
              <a:t>– The Never ending sliding slalom!</a:t>
            </a:r>
            <a:r>
              <a:rPr lang="en-GB" sz="1600" dirty="0" smtClean="0">
                <a:latin typeface="Tw Cen MT Condensed" panose="020B0606020104020203" pitchFamily="34" charset="0"/>
              </a:rPr>
              <a:t>: For this game the kids get to practice on an obstacle course of sorts. Set up as many slaloms as you can set out with your equipment, getting progressively harder. Ask the children to attempt to dribble in between the obstacles without touching the cones and keeping the ball under control. Once the children get the hang of it you could set up some differentiated races!</a:t>
            </a:r>
            <a:endParaRPr lang="en-GB" sz="1600" b="1" u="sng" dirty="0" smtClean="0">
              <a:latin typeface="Tw Cen MT Condensed" panose="020B0606020104020203" pitchFamily="34" charset="0"/>
            </a:endParaRPr>
          </a:p>
          <a:p>
            <a:pPr marL="342900" indent="-342900" fontAlgn="auto">
              <a:spcBef>
                <a:spcPts val="0"/>
              </a:spcBef>
              <a:spcAft>
                <a:spcPts val="0"/>
              </a:spcAft>
              <a:buFontTx/>
              <a:buAutoNum type="arabicPeriod" startAt="3"/>
              <a:defRPr/>
            </a:pPr>
            <a:r>
              <a:rPr lang="en-GB" sz="1600" b="1" u="sng" dirty="0" smtClean="0">
                <a:latin typeface="Tw Cen MT Condensed" panose="020B0606020104020203" pitchFamily="34" charset="0"/>
              </a:rPr>
              <a:t>Cardio Phase!: </a:t>
            </a:r>
            <a:r>
              <a:rPr lang="en-GB" sz="1600" dirty="0" smtClean="0">
                <a:latin typeface="Tw Cen MT Condensed" panose="020B0606020104020203" pitchFamily="34" charset="0"/>
              </a:rPr>
              <a:t>Choose an activity from the ‘Cardio ideas’ file</a:t>
            </a:r>
            <a:endParaRPr lang="en-GB" sz="1600" dirty="0">
              <a:latin typeface="Tw Cen MT Condensed" panose="020B0606020104020203" pitchFamily="34" charset="0"/>
            </a:endParaRPr>
          </a:p>
        </p:txBody>
      </p:sp>
    </p:spTree>
    <p:extLst>
      <p:ext uri="{BB962C8B-B14F-4D97-AF65-F5344CB8AC3E}">
        <p14:creationId xmlns:p14="http://schemas.microsoft.com/office/powerpoint/2010/main" val="1694823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79388" y="765175"/>
            <a:ext cx="43211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Double Dribble</a:t>
            </a:r>
          </a:p>
          <a:p>
            <a:pPr eaLnBrk="1" hangingPunct="1">
              <a:spcBef>
                <a:spcPct val="0"/>
              </a:spcBef>
              <a:buFontTx/>
              <a:buNone/>
            </a:pPr>
            <a:endParaRPr lang="en-GB" altLang="en-US" sz="1600" u="sng">
              <a:latin typeface="Tw Cen MT Condensed" pitchFamily="34" charset="0"/>
            </a:endParaRPr>
          </a:p>
          <a:p>
            <a:pPr eaLnBrk="1" hangingPunct="1">
              <a:spcBef>
                <a:spcPct val="0"/>
              </a:spcBef>
              <a:buFontTx/>
              <a:buNone/>
            </a:pPr>
            <a:r>
              <a:rPr lang="en-GB" altLang="en-US" sz="1600">
                <a:latin typeface="Tw Cen MT Condensed" pitchFamily="34" charset="0"/>
              </a:rPr>
              <a:t>A double dribble occurs when after starting to</a:t>
            </a:r>
          </a:p>
          <a:p>
            <a:pPr eaLnBrk="1" hangingPunct="1">
              <a:spcBef>
                <a:spcPct val="0"/>
              </a:spcBef>
              <a:buFontTx/>
              <a:buNone/>
            </a:pPr>
            <a:r>
              <a:rPr lang="en-GB" altLang="en-US" sz="1600">
                <a:latin typeface="Tw Cen MT Condensed" pitchFamily="34" charset="0"/>
              </a:rPr>
              <a:t>dribble a player places both hands on the ball.</a:t>
            </a:r>
          </a:p>
          <a:p>
            <a:pPr eaLnBrk="1" hangingPunct="1">
              <a:spcBef>
                <a:spcPct val="0"/>
              </a:spcBef>
              <a:buFontTx/>
              <a:buNone/>
            </a:pPr>
            <a:r>
              <a:rPr lang="en-GB" altLang="en-US" sz="1600">
                <a:latin typeface="Tw Cen MT Condensed" pitchFamily="34" charset="0"/>
              </a:rPr>
              <a:t>Then begins to dribble again</a:t>
            </a:r>
          </a:p>
        </p:txBody>
      </p:sp>
      <p:sp>
        <p:nvSpPr>
          <p:cNvPr id="5" name="TextBox 7"/>
          <p:cNvSpPr txBox="1">
            <a:spLocks noChangeArrowheads="1"/>
          </p:cNvSpPr>
          <p:nvPr/>
        </p:nvSpPr>
        <p:spPr bwMode="auto">
          <a:xfrm>
            <a:off x="4643438" y="765175"/>
            <a:ext cx="43211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Travelling</a:t>
            </a:r>
            <a:endParaRPr lang="en-GB" altLang="en-US" sz="1600">
              <a:latin typeface="Tw Cen MT Condensed" pitchFamily="34" charset="0"/>
            </a:endParaRPr>
          </a:p>
          <a:p>
            <a:pPr eaLnBrk="1" hangingPunct="1">
              <a:spcBef>
                <a:spcPct val="0"/>
              </a:spcBef>
              <a:buFontTx/>
              <a:buNone/>
            </a:pPr>
            <a:r>
              <a:rPr lang="en-GB" altLang="en-US" sz="1600">
                <a:latin typeface="Tw Cen MT Condensed" pitchFamily="34" charset="0"/>
              </a:rPr>
              <a:t>Travelling occurs when a player moves with the</a:t>
            </a:r>
          </a:p>
          <a:p>
            <a:pPr eaLnBrk="1" hangingPunct="1">
              <a:spcBef>
                <a:spcPct val="0"/>
              </a:spcBef>
              <a:buFontTx/>
              <a:buNone/>
            </a:pPr>
            <a:r>
              <a:rPr lang="en-GB" altLang="en-US" sz="1600">
                <a:latin typeface="Tw Cen MT Condensed" pitchFamily="34" charset="0"/>
              </a:rPr>
              <a:t>ball without bouncing  it. This like double</a:t>
            </a:r>
          </a:p>
          <a:p>
            <a:pPr eaLnBrk="1" hangingPunct="1">
              <a:spcBef>
                <a:spcPct val="0"/>
              </a:spcBef>
              <a:buFontTx/>
              <a:buNone/>
            </a:pPr>
            <a:r>
              <a:rPr lang="en-GB" altLang="en-US" sz="1600">
                <a:latin typeface="Tw Cen MT Condensed" pitchFamily="34" charset="0"/>
              </a:rPr>
              <a:t>dribbling is a foul resulting the opposing team</a:t>
            </a:r>
          </a:p>
          <a:p>
            <a:pPr eaLnBrk="1" hangingPunct="1">
              <a:spcBef>
                <a:spcPct val="0"/>
              </a:spcBef>
              <a:buFontTx/>
              <a:buNone/>
            </a:pPr>
            <a:r>
              <a:rPr lang="en-GB" altLang="en-US" sz="1600">
                <a:latin typeface="Tw Cen MT Condensed" pitchFamily="34" charset="0"/>
              </a:rPr>
              <a:t>Gaining possession</a:t>
            </a:r>
          </a:p>
        </p:txBody>
      </p:sp>
      <p:pic>
        <p:nvPicPr>
          <p:cNvPr id="6" name="Picture 71"/>
          <p:cNvPicPr>
            <a:picLocks noChangeAspect="1" noChangeArrowheads="1"/>
          </p:cNvPicPr>
          <p:nvPr/>
        </p:nvPicPr>
        <p:blipFill>
          <a:blip r:embed="rId2">
            <a:extLst>
              <a:ext uri="{28A0092B-C50C-407E-A947-70E740481C1C}">
                <a14:useLocalDpi xmlns:a14="http://schemas.microsoft.com/office/drawing/2010/main" val="0"/>
              </a:ext>
            </a:extLst>
          </a:blip>
          <a:srcRect l="29605" t="58687" r="62094" b="24579"/>
          <a:stretch>
            <a:fillRect/>
          </a:stretch>
        </p:blipFill>
        <p:spPr bwMode="auto">
          <a:xfrm>
            <a:off x="3203575" y="846138"/>
            <a:ext cx="107156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2"/>
          <p:cNvPicPr>
            <a:picLocks noChangeAspect="1" noChangeArrowheads="1"/>
          </p:cNvPicPr>
          <p:nvPr/>
        </p:nvPicPr>
        <p:blipFill>
          <a:blip r:embed="rId3">
            <a:extLst>
              <a:ext uri="{28A0092B-C50C-407E-A947-70E740481C1C}">
                <a14:useLocalDpi xmlns:a14="http://schemas.microsoft.com/office/drawing/2010/main" val="0"/>
              </a:ext>
            </a:extLst>
          </a:blip>
          <a:srcRect l="28416" t="50000" r="56088" b="16531"/>
          <a:stretch>
            <a:fillRect/>
          </a:stretch>
        </p:blipFill>
        <p:spPr bwMode="auto">
          <a:xfrm>
            <a:off x="7667625" y="836613"/>
            <a:ext cx="10080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179388" y="2205038"/>
            <a:ext cx="43211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Dribbling</a:t>
            </a:r>
          </a:p>
          <a:p>
            <a:pPr eaLnBrk="1" hangingPunct="1">
              <a:spcBef>
                <a:spcPct val="0"/>
              </a:spcBef>
              <a:buFontTx/>
              <a:buNone/>
            </a:pPr>
            <a:r>
              <a:rPr lang="en-GB" altLang="en-US" sz="1600">
                <a:latin typeface="Tw Cen MT Condensed" pitchFamily="34" charset="0"/>
              </a:rPr>
              <a:t>Push ball with fingertips not the</a:t>
            </a:r>
          </a:p>
          <a:p>
            <a:pPr eaLnBrk="1" hangingPunct="1">
              <a:spcBef>
                <a:spcPct val="0"/>
              </a:spcBef>
              <a:buFontTx/>
              <a:buNone/>
            </a:pPr>
            <a:r>
              <a:rPr lang="en-GB" altLang="en-US" sz="1600">
                <a:latin typeface="Tw Cen MT Condensed" pitchFamily="34" charset="0"/>
              </a:rPr>
              <a:t>palm. Bounce ball to roughly waist height,</a:t>
            </a:r>
          </a:p>
          <a:p>
            <a:pPr eaLnBrk="1" hangingPunct="1">
              <a:spcBef>
                <a:spcPct val="0"/>
              </a:spcBef>
              <a:buFontTx/>
              <a:buNone/>
            </a:pPr>
            <a:r>
              <a:rPr lang="en-GB" altLang="en-US" sz="1600">
                <a:latin typeface="Tw Cen MT Condensed" pitchFamily="34" charset="0"/>
              </a:rPr>
              <a:t>Bounce ball at the side of the body</a:t>
            </a:r>
          </a:p>
          <a:p>
            <a:pPr eaLnBrk="1" hangingPunct="1">
              <a:spcBef>
                <a:spcPct val="0"/>
              </a:spcBef>
              <a:buFontTx/>
              <a:buNone/>
            </a:pPr>
            <a:r>
              <a:rPr lang="en-GB" altLang="en-US" sz="1600">
                <a:latin typeface="Tw Cen MT Condensed" pitchFamily="34" charset="0"/>
              </a:rPr>
              <a:t>to enable you to run quickly</a:t>
            </a:r>
          </a:p>
        </p:txBody>
      </p:sp>
      <p:pic>
        <p:nvPicPr>
          <p:cNvPr id="9" name="Picture 73"/>
          <p:cNvPicPr>
            <a:picLocks noChangeAspect="1" noChangeArrowheads="1"/>
          </p:cNvPicPr>
          <p:nvPr/>
        </p:nvPicPr>
        <p:blipFill>
          <a:blip r:embed="rId4">
            <a:extLst>
              <a:ext uri="{28A0092B-C50C-407E-A947-70E740481C1C}">
                <a14:useLocalDpi xmlns:a14="http://schemas.microsoft.com/office/drawing/2010/main" val="0"/>
              </a:ext>
            </a:extLst>
          </a:blip>
          <a:srcRect l="28416" t="49016" r="51660" b="16531"/>
          <a:stretch>
            <a:fillRect/>
          </a:stretch>
        </p:blipFill>
        <p:spPr bwMode="auto">
          <a:xfrm>
            <a:off x="3097213" y="2276475"/>
            <a:ext cx="12588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a:spLocks noChangeArrowheads="1"/>
          </p:cNvSpPr>
          <p:nvPr/>
        </p:nvSpPr>
        <p:spPr bwMode="auto">
          <a:xfrm>
            <a:off x="4643438" y="2189163"/>
            <a:ext cx="4321175"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 The ready position</a:t>
            </a:r>
          </a:p>
          <a:p>
            <a:pPr eaLnBrk="1" hangingPunct="1">
              <a:spcBef>
                <a:spcPct val="0"/>
              </a:spcBef>
              <a:buFontTx/>
              <a:buNone/>
            </a:pPr>
            <a:r>
              <a:rPr lang="en-GB" altLang="en-US" sz="1600">
                <a:latin typeface="Tw Cen MT Condensed" pitchFamily="34" charset="0"/>
              </a:rPr>
              <a:t>Instruct pupils to place the ball to the right of</a:t>
            </a:r>
          </a:p>
          <a:p>
            <a:pPr eaLnBrk="1" hangingPunct="1">
              <a:spcBef>
                <a:spcPct val="0"/>
              </a:spcBef>
              <a:buFontTx/>
              <a:buNone/>
            </a:pPr>
            <a:r>
              <a:rPr lang="en-GB" altLang="en-US" sz="1600">
                <a:latin typeface="Tw Cen MT Condensed" pitchFamily="34" charset="0"/>
              </a:rPr>
              <a:t>their torso with the right hand on top, left hand</a:t>
            </a:r>
          </a:p>
          <a:p>
            <a:pPr eaLnBrk="1" hangingPunct="1">
              <a:spcBef>
                <a:spcPct val="0"/>
              </a:spcBef>
              <a:buFontTx/>
              <a:buNone/>
            </a:pPr>
            <a:r>
              <a:rPr lang="en-GB" altLang="en-US" sz="1600">
                <a:latin typeface="Tw Cen MT Condensed" pitchFamily="34" charset="0"/>
              </a:rPr>
              <a:t>on the side. From this position players are best</a:t>
            </a:r>
          </a:p>
          <a:p>
            <a:pPr eaLnBrk="1" hangingPunct="1">
              <a:spcBef>
                <a:spcPct val="0"/>
              </a:spcBef>
              <a:buFontTx/>
              <a:buNone/>
            </a:pPr>
            <a:r>
              <a:rPr lang="en-GB" altLang="en-US" sz="1600">
                <a:latin typeface="Tw Cen MT Condensed" pitchFamily="34" charset="0"/>
              </a:rPr>
              <a:t>placed to shoot, pass or dribble</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l="25177" t="42938" r="58220" b="24577"/>
          <a:stretch>
            <a:fillRect/>
          </a:stretch>
        </p:blipFill>
        <p:spPr bwMode="auto">
          <a:xfrm>
            <a:off x="7739063" y="2260600"/>
            <a:ext cx="10810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1403350" y="42863"/>
            <a:ext cx="6408738"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Basketball </a:t>
            </a:r>
            <a:r>
              <a:rPr lang="en-GB" sz="2400" dirty="0">
                <a:latin typeface="Tw Cen MT Condensed Extra Bold" panose="020B0803020202020204" pitchFamily="34" charset="0"/>
                <a:ea typeface="+mj-ea"/>
                <a:cs typeface="+mj-cs"/>
              </a:rPr>
              <a:t>-Lesson 3</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2" descr="Basketball Backboard and B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1188" y="77788"/>
            <a:ext cx="6429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Girls Playing Basketb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25" y="77788"/>
            <a:ext cx="7667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79388" y="3563724"/>
            <a:ext cx="8785225" cy="3139321"/>
          </a:xfrm>
          <a:prstGeom prst="rect">
            <a:avLst/>
          </a:prstGeom>
          <a:noFill/>
          <a:ln>
            <a:solidFill>
              <a:schemeClr val="tx1"/>
            </a:solidFill>
          </a:ln>
        </p:spPr>
        <p:txBody>
          <a:bodyPr wrap="square" rtlCol="0">
            <a:spAutoFit/>
          </a:bodyPr>
          <a:lstStyle/>
          <a:p>
            <a:r>
              <a:rPr lang="en-GB" u="sng" dirty="0" smtClean="0">
                <a:latin typeface="Tw Cen MT Condensed" panose="020B0606020104020203" pitchFamily="34" charset="0"/>
              </a:rPr>
              <a:t>Lesson Organisation:</a:t>
            </a: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a:latin typeface="Tw Cen MT Condensed" panose="020B0606020104020203" pitchFamily="34" charset="0"/>
            </a:endParaRPr>
          </a:p>
        </p:txBody>
      </p:sp>
      <p:sp>
        <p:nvSpPr>
          <p:cNvPr id="68" name="Oval 67"/>
          <p:cNvSpPr/>
          <p:nvPr/>
        </p:nvSpPr>
        <p:spPr>
          <a:xfrm>
            <a:off x="1187624"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1547664"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1979712"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2339752"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2771800"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3131840"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3563888"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3923928"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4355976"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4716016"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5148064"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5508104"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5940152"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6300192"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6732240"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7092280"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7524328"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7884368"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8316416"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8676456" y="638132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1187624"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1547664"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1979712"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2339752"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2771800"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3131840"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3563888"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3923928"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4355976"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4716016"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5148064"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5508104"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5940152"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6300192"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6732240"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7092280"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7524328"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7884368"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8316416"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8676456" y="40770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p:cNvSpPr txBox="1"/>
          <p:nvPr/>
        </p:nvSpPr>
        <p:spPr>
          <a:xfrm>
            <a:off x="179388" y="6237312"/>
            <a:ext cx="792212" cy="400110"/>
          </a:xfrm>
          <a:prstGeom prst="rect">
            <a:avLst/>
          </a:prstGeom>
          <a:noFill/>
        </p:spPr>
        <p:txBody>
          <a:bodyPr wrap="square" rtlCol="0">
            <a:spAutoFit/>
          </a:bodyPr>
          <a:lstStyle/>
          <a:p>
            <a:r>
              <a:rPr lang="en-GB" sz="2000" dirty="0" smtClean="0">
                <a:latin typeface="Tw Cen MT Condensed" panose="020B0606020104020203" pitchFamily="34" charset="0"/>
              </a:rPr>
              <a:t>Start</a:t>
            </a:r>
            <a:endParaRPr lang="en-GB" sz="2000" dirty="0">
              <a:latin typeface="Tw Cen MT Condensed" panose="020B0606020104020203" pitchFamily="34" charset="0"/>
            </a:endParaRPr>
          </a:p>
        </p:txBody>
      </p:sp>
      <p:sp>
        <p:nvSpPr>
          <p:cNvPr id="109" name="TextBox 108"/>
          <p:cNvSpPr txBox="1"/>
          <p:nvPr/>
        </p:nvSpPr>
        <p:spPr>
          <a:xfrm>
            <a:off x="179512" y="4005064"/>
            <a:ext cx="1008112" cy="707886"/>
          </a:xfrm>
          <a:prstGeom prst="rect">
            <a:avLst/>
          </a:prstGeom>
          <a:noFill/>
        </p:spPr>
        <p:txBody>
          <a:bodyPr wrap="square" rtlCol="0">
            <a:spAutoFit/>
          </a:bodyPr>
          <a:lstStyle/>
          <a:p>
            <a:r>
              <a:rPr lang="en-GB" sz="2000" dirty="0" smtClean="0">
                <a:latin typeface="Tw Cen MT Condensed" panose="020B0606020104020203" pitchFamily="34" charset="0"/>
              </a:rPr>
              <a:t>Turn and go back!</a:t>
            </a:r>
            <a:endParaRPr lang="en-GB" sz="2000" dirty="0">
              <a:latin typeface="Tw Cen MT Condensed" panose="020B0606020104020203" pitchFamily="34" charset="0"/>
            </a:endParaRPr>
          </a:p>
        </p:txBody>
      </p:sp>
      <p:cxnSp>
        <p:nvCxnSpPr>
          <p:cNvPr id="111" name="Straight Arrow Connector 110"/>
          <p:cNvCxnSpPr/>
          <p:nvPr/>
        </p:nvCxnSpPr>
        <p:spPr>
          <a:xfrm>
            <a:off x="683568" y="6437367"/>
            <a:ext cx="504056"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922585" y="4185761"/>
            <a:ext cx="252028" cy="1779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1187624" y="573325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1187624" y="494116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1547664" y="573325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1547664" y="494116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1979712" y="587727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1979712" y="522920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1979712" y="458112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2339752" y="587727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2339752" y="522920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a:off x="2339752" y="458112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2771800" y="587727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2771800" y="522920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2771800" y="458112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3131840" y="443711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3131840" y="501317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3131840" y="551723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3131840"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3563888" y="443711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3563888" y="501317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3563888" y="551723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3563888"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3923928" y="443711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3923928" y="501317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3923928" y="551723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a:off x="3923928"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4355976" y="443711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p:nvPr/>
        </p:nvSpPr>
        <p:spPr>
          <a:xfrm>
            <a:off x="4355976" y="501317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4355976" y="551723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a:off x="4355976"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a:off x="4716016" y="443711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p:cNvSpPr/>
          <p:nvPr/>
        </p:nvSpPr>
        <p:spPr>
          <a:xfrm>
            <a:off x="4716016" y="501317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a:off x="4716016" y="551723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p:nvSpPr>
        <p:spPr>
          <a:xfrm>
            <a:off x="4716016"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p:cNvSpPr/>
          <p:nvPr/>
        </p:nvSpPr>
        <p:spPr>
          <a:xfrm>
            <a:off x="5148064" y="436510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p:cNvSpPr/>
          <p:nvPr/>
        </p:nvSpPr>
        <p:spPr>
          <a:xfrm>
            <a:off x="5148064" y="479715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p:nvSpPr>
        <p:spPr>
          <a:xfrm>
            <a:off x="5148064" y="522920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a:off x="5148064"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p:nvSpPr>
        <p:spPr>
          <a:xfrm>
            <a:off x="5148064" y="566124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p:cNvSpPr/>
          <p:nvPr/>
        </p:nvSpPr>
        <p:spPr>
          <a:xfrm>
            <a:off x="5508104" y="436510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p:cNvSpPr/>
          <p:nvPr/>
        </p:nvSpPr>
        <p:spPr>
          <a:xfrm>
            <a:off x="5508104" y="479715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p:cNvSpPr/>
          <p:nvPr/>
        </p:nvSpPr>
        <p:spPr>
          <a:xfrm>
            <a:off x="5508104" y="522920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p:cNvSpPr/>
          <p:nvPr/>
        </p:nvSpPr>
        <p:spPr>
          <a:xfrm>
            <a:off x="5508104"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p:cNvSpPr/>
          <p:nvPr/>
        </p:nvSpPr>
        <p:spPr>
          <a:xfrm>
            <a:off x="5508104" y="566124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a:off x="5940152" y="436510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p:cNvSpPr/>
          <p:nvPr/>
        </p:nvSpPr>
        <p:spPr>
          <a:xfrm>
            <a:off x="5940152" y="479715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a:off x="5940152" y="522920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p:cNvSpPr/>
          <p:nvPr/>
        </p:nvSpPr>
        <p:spPr>
          <a:xfrm>
            <a:off x="5940152"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a:off x="5940152" y="566124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6300192" y="436510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a:off x="6300192" y="479715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nvSpPr>
        <p:spPr>
          <a:xfrm>
            <a:off x="6300192" y="522920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6300192"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p:cNvSpPr/>
          <p:nvPr/>
        </p:nvSpPr>
        <p:spPr>
          <a:xfrm>
            <a:off x="6300192" y="566124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p:cNvSpPr/>
          <p:nvPr/>
        </p:nvSpPr>
        <p:spPr>
          <a:xfrm>
            <a:off x="6732240"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p:cNvSpPr/>
          <p:nvPr/>
        </p:nvSpPr>
        <p:spPr>
          <a:xfrm>
            <a:off x="6732240" y="465313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p:cNvSpPr/>
          <p:nvPr/>
        </p:nvSpPr>
        <p:spPr>
          <a:xfrm>
            <a:off x="6732240" y="501317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p:cNvSpPr/>
          <p:nvPr/>
        </p:nvSpPr>
        <p:spPr>
          <a:xfrm>
            <a:off x="6732240" y="60932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6732240" y="573325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nvSpPr>
        <p:spPr>
          <a:xfrm>
            <a:off x="6732240" y="537321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p:cNvSpPr/>
          <p:nvPr/>
        </p:nvSpPr>
        <p:spPr>
          <a:xfrm>
            <a:off x="7092280"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a:off x="7092280" y="465313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7092280" y="501317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a:off x="7092280" y="60932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a:off x="7092280" y="573325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a:off x="7092280" y="537321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a:off x="7524328"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7524328" y="465313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7524328" y="501317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a:off x="7524328" y="60932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a:off x="7524328" y="573325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a:off x="7524328" y="537321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a:off x="7884368"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a:off x="7884368" y="458112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a:off x="7884368" y="494116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a:off x="7884368" y="60932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p:cNvSpPr/>
          <p:nvPr/>
        </p:nvSpPr>
        <p:spPr>
          <a:xfrm>
            <a:off x="7884368" y="580526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p:cNvSpPr/>
          <p:nvPr/>
        </p:nvSpPr>
        <p:spPr>
          <a:xfrm>
            <a:off x="7884368" y="551723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p:cNvSpPr/>
          <p:nvPr/>
        </p:nvSpPr>
        <p:spPr>
          <a:xfrm>
            <a:off x="7884368" y="522920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p:cNvSpPr/>
          <p:nvPr/>
        </p:nvSpPr>
        <p:spPr>
          <a:xfrm>
            <a:off x="8316416"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p:cNvSpPr/>
          <p:nvPr/>
        </p:nvSpPr>
        <p:spPr>
          <a:xfrm>
            <a:off x="8316416" y="458112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p:cNvSpPr/>
          <p:nvPr/>
        </p:nvSpPr>
        <p:spPr>
          <a:xfrm>
            <a:off x="8316416" y="494116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p:cNvSpPr/>
          <p:nvPr/>
        </p:nvSpPr>
        <p:spPr>
          <a:xfrm>
            <a:off x="8316416" y="60932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p:cNvSpPr/>
          <p:nvPr/>
        </p:nvSpPr>
        <p:spPr>
          <a:xfrm>
            <a:off x="8316416" y="580526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p:cNvSpPr/>
          <p:nvPr/>
        </p:nvSpPr>
        <p:spPr>
          <a:xfrm>
            <a:off x="8316416" y="551723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p:cNvSpPr/>
          <p:nvPr/>
        </p:nvSpPr>
        <p:spPr>
          <a:xfrm>
            <a:off x="8316416" y="522920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p:cNvSpPr/>
          <p:nvPr/>
        </p:nvSpPr>
        <p:spPr>
          <a:xfrm>
            <a:off x="8676456"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p:cNvSpPr/>
          <p:nvPr/>
        </p:nvSpPr>
        <p:spPr>
          <a:xfrm>
            <a:off x="8676456" y="458112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p:cNvSpPr/>
          <p:nvPr/>
        </p:nvSpPr>
        <p:spPr>
          <a:xfrm>
            <a:off x="8676456" y="494116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p:cNvSpPr/>
          <p:nvPr/>
        </p:nvSpPr>
        <p:spPr>
          <a:xfrm>
            <a:off x="8676456" y="60932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p:cNvSpPr/>
          <p:nvPr/>
        </p:nvSpPr>
        <p:spPr>
          <a:xfrm>
            <a:off x="8676456" y="580526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p:cNvSpPr/>
          <p:nvPr/>
        </p:nvSpPr>
        <p:spPr>
          <a:xfrm>
            <a:off x="8676456" y="551723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p:cNvSpPr/>
          <p:nvPr/>
        </p:nvSpPr>
        <p:spPr>
          <a:xfrm>
            <a:off x="8676456" y="522920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5309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350" y="836712"/>
            <a:ext cx="6408738" cy="8447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bwMode="auto">
          <a:xfrm>
            <a:off x="1403350" y="42863"/>
            <a:ext cx="6408738"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Basketball </a:t>
            </a:r>
            <a:r>
              <a:rPr lang="en-GB" sz="2400" dirty="0">
                <a:latin typeface="Tw Cen MT Condensed Extra Bold" panose="020B0803020202020204" pitchFamily="34" charset="0"/>
                <a:ea typeface="+mj-ea"/>
                <a:cs typeface="+mj-cs"/>
              </a:rPr>
              <a:t>-Lesson </a:t>
            </a:r>
            <a:r>
              <a:rPr lang="en-GB" sz="2400" dirty="0" smtClean="0">
                <a:latin typeface="Tw Cen MT Condensed Extra Bold" panose="020B0803020202020204" pitchFamily="34" charset="0"/>
                <a:ea typeface="+mj-ea"/>
                <a:cs typeface="+mj-cs"/>
              </a:rPr>
              <a:t>4  </a:t>
            </a:r>
            <a:endParaRPr lang="en-GB" sz="2400" dirty="0">
              <a:latin typeface="Tw Cen MT Condensed Extra Bold" panose="020B0803020202020204" pitchFamily="34" charset="0"/>
              <a:ea typeface="+mj-ea"/>
              <a:cs typeface="+mj-cs"/>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11020" y="335755"/>
            <a:ext cx="1392628" cy="91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2" descr="Basketball Backboard and 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77788"/>
            <a:ext cx="6429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Girls Playing Basket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77788"/>
            <a:ext cx="7667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descr="A Guide to What to Know About COVID-19 | Smart News | Smithsonian Magaz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89" t="9825" r="17849" b="9458"/>
          <a:stretch/>
        </p:blipFill>
        <p:spPr bwMode="auto">
          <a:xfrm>
            <a:off x="1425847" y="836712"/>
            <a:ext cx="910681" cy="84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89" t="9825" r="17849" b="9458"/>
          <a:stretch/>
        </p:blipFill>
        <p:spPr bwMode="auto">
          <a:xfrm>
            <a:off x="6901679" y="836712"/>
            <a:ext cx="910681" cy="84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524125" y="1023119"/>
            <a:ext cx="4377554" cy="461665"/>
          </a:xfrm>
          <a:prstGeom prst="rect">
            <a:avLst/>
          </a:prstGeom>
          <a:noFill/>
        </p:spPr>
        <p:txBody>
          <a:bodyPr wrap="square" rtlCol="0" anchor="ctr">
            <a:spAutoFit/>
          </a:bodyPr>
          <a:lstStyle/>
          <a:p>
            <a:pPr algn="ctr"/>
            <a:r>
              <a:rPr lang="en-GB" sz="2400" dirty="0" smtClean="0">
                <a:solidFill>
                  <a:schemeClr val="bg1"/>
                </a:solidFill>
                <a:latin typeface="Tw Cen MT Condensed Extra Bold" panose="020B0803020202020204" pitchFamily="34" charset="0"/>
              </a:rPr>
              <a:t>Socially Distanced – COVID Proof!</a:t>
            </a:r>
            <a:endParaRPr lang="en-GB" sz="2400" dirty="0">
              <a:solidFill>
                <a:schemeClr val="bg1"/>
              </a:solidFill>
              <a:latin typeface="Tw Cen MT Condensed Extra Bold" panose="020B0803020202020204" pitchFamily="34" charset="0"/>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360" y="400245"/>
            <a:ext cx="1392628" cy="91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5575" y="1772816"/>
            <a:ext cx="8808913" cy="1015663"/>
          </a:xfrm>
          <a:prstGeom prst="rect">
            <a:avLst/>
          </a:prstGeom>
          <a:solidFill>
            <a:srgbClr val="FF5050"/>
          </a:solidFill>
          <a:ln>
            <a:solidFill>
              <a:schemeClr val="tx1"/>
            </a:solidFill>
          </a:ln>
        </p:spPr>
        <p:txBody>
          <a:bodyPr wrap="square" rtlCol="0">
            <a:spAutoFit/>
          </a:bodyPr>
          <a:lstStyle/>
          <a:p>
            <a:pPr algn="ctr"/>
            <a:r>
              <a:rPr lang="en-GB" sz="2000" dirty="0" smtClean="0">
                <a:latin typeface="Tw Cen MT Condensed" panose="020B0606020104020203" pitchFamily="34" charset="0"/>
              </a:rPr>
              <a:t>Current </a:t>
            </a:r>
            <a:r>
              <a:rPr lang="en-GB" sz="2000" dirty="0" err="1" smtClean="0">
                <a:latin typeface="Tw Cen MT Condensed" panose="020B0606020104020203" pitchFamily="34" charset="0"/>
              </a:rPr>
              <a:t>DfE</a:t>
            </a:r>
            <a:r>
              <a:rPr lang="en-GB" sz="2000" dirty="0" smtClean="0">
                <a:latin typeface="Tw Cen MT Condensed" panose="020B0606020104020203" pitchFamily="34" charset="0"/>
              </a:rPr>
              <a:t> guidance states that ‘</a:t>
            </a:r>
            <a:r>
              <a:rPr lang="en-GB" sz="2000" b="1" i="1" dirty="0">
                <a:latin typeface="Tw Cen MT Condensed" panose="020B0606020104020203" pitchFamily="34" charset="0"/>
              </a:rPr>
              <a:t>As with physical activity during the school day, contact sports should not take </a:t>
            </a:r>
            <a:r>
              <a:rPr lang="en-GB" sz="2000" b="1" i="1" dirty="0" smtClean="0">
                <a:latin typeface="Tw Cen MT Condensed" panose="020B0606020104020203" pitchFamily="34" charset="0"/>
              </a:rPr>
              <a:t>place</a:t>
            </a:r>
            <a:r>
              <a:rPr lang="en-GB" sz="2000" dirty="0" smtClean="0">
                <a:latin typeface="Tw Cen MT Condensed" panose="020B0606020104020203" pitchFamily="34" charset="0"/>
              </a:rPr>
              <a:t>’. As a result we suggest teaching lessons in a ‘cardio-skill-cardio’ style. Children will be in socially distanced positions for the cardio phases and skill phases will designed to minimise contact.</a:t>
            </a:r>
            <a:endParaRPr lang="en-GB" sz="2000" dirty="0">
              <a:latin typeface="Tw Cen MT Condensed" panose="020B0606020104020203" pitchFamily="34" charset="0"/>
            </a:endParaRPr>
          </a:p>
        </p:txBody>
      </p:sp>
      <p:sp>
        <p:nvSpPr>
          <p:cNvPr id="15" name="TextBox 5"/>
          <p:cNvSpPr txBox="1">
            <a:spLocks noChangeArrowheads="1"/>
          </p:cNvSpPr>
          <p:nvPr/>
        </p:nvSpPr>
        <p:spPr bwMode="auto">
          <a:xfrm>
            <a:off x="179388" y="2780928"/>
            <a:ext cx="8785225" cy="4031873"/>
          </a:xfrm>
          <a:prstGeom prst="rect">
            <a:avLst/>
          </a:prstGeom>
          <a:noFill/>
          <a:ln w="9525">
            <a:solidFill>
              <a:schemeClr val="tx1"/>
            </a:solidFill>
            <a:miter lim="800000"/>
            <a:headEnd/>
            <a:tailEnd/>
          </a:ln>
        </p:spPr>
        <p:txBody>
          <a:bodyPr>
            <a:spAutoFit/>
          </a:bodyPr>
          <a:lstStyle/>
          <a:p>
            <a:pPr fontAlgn="auto">
              <a:spcBef>
                <a:spcPts val="0"/>
              </a:spcBef>
              <a:spcAft>
                <a:spcPts val="0"/>
              </a:spcAft>
              <a:defRPr/>
            </a:pPr>
            <a:r>
              <a:rPr lang="en-GB" sz="1600" b="1" u="sng" dirty="0">
                <a:latin typeface="Tw Cen MT Condensed" panose="020B0606020104020203" pitchFamily="34" charset="0"/>
              </a:rPr>
              <a:t>Lesson Plan:</a:t>
            </a:r>
          </a:p>
          <a:p>
            <a:pPr marL="342900" indent="-342900" fontAlgn="auto">
              <a:spcBef>
                <a:spcPts val="0"/>
              </a:spcBef>
              <a:spcAft>
                <a:spcPts val="0"/>
              </a:spcAft>
              <a:buFontTx/>
              <a:buAutoNum type="arabicPeriod"/>
              <a:defRPr/>
            </a:pPr>
            <a:r>
              <a:rPr lang="en-GB" sz="1600" b="1" u="sng" dirty="0">
                <a:latin typeface="Tw Cen MT Condensed" panose="020B0606020104020203" pitchFamily="34" charset="0"/>
              </a:rPr>
              <a:t>Warm-up - Command Response: </a:t>
            </a:r>
            <a:r>
              <a:rPr lang="en-GB" sz="1600" dirty="0">
                <a:latin typeface="Tw Cen MT Condensed" panose="020B0606020104020203" pitchFamily="34" charset="0"/>
              </a:rPr>
              <a:t>Pupils move into spaces jogging constantly, </a:t>
            </a:r>
            <a:r>
              <a:rPr lang="en-GB" sz="1600" u="sng" dirty="0">
                <a:latin typeface="Tw Cen MT Condensed" panose="020B0606020104020203" pitchFamily="34" charset="0"/>
              </a:rPr>
              <a:t>when you call out “Ready Position!” </a:t>
            </a:r>
            <a:r>
              <a:rPr lang="en-GB" sz="1600" dirty="0">
                <a:latin typeface="Tw Cen MT Condensed" panose="020B0606020104020203" pitchFamily="34" charset="0"/>
              </a:rPr>
              <a:t>– the children respond by placing their hands in the ready position and shout ‘Shoot, Pass, Dribble’, </a:t>
            </a:r>
            <a:r>
              <a:rPr lang="en-GB" sz="1600" u="sng" dirty="0">
                <a:latin typeface="Tw Cen MT Condensed" panose="020B0606020104020203" pitchFamily="34" charset="0"/>
              </a:rPr>
              <a:t>when you call out “Block!” </a:t>
            </a:r>
            <a:r>
              <a:rPr lang="en-GB" sz="1600" dirty="0">
                <a:latin typeface="Tw Cen MT Condensed" panose="020B0606020104020203" pitchFamily="34" charset="0"/>
              </a:rPr>
              <a:t>– the children respond by jumping in the air with one hand raised, </a:t>
            </a:r>
            <a:r>
              <a:rPr lang="en-GB" sz="1600" u="sng" dirty="0">
                <a:latin typeface="Tw Cen MT Condensed" panose="020B0606020104020203" pitchFamily="34" charset="0"/>
              </a:rPr>
              <a:t>when you call out “Defence!” - </a:t>
            </a:r>
            <a:r>
              <a:rPr lang="en-GB" sz="1600" dirty="0">
                <a:latin typeface="Tw Cen MT Condensed" panose="020B0606020104020203" pitchFamily="34" charset="0"/>
              </a:rPr>
              <a:t>The children all adopt the defensive position</a:t>
            </a:r>
            <a:r>
              <a:rPr lang="en-GB" sz="1600" dirty="0" smtClean="0">
                <a:latin typeface="Tw Cen MT Condensed" panose="020B0606020104020203" pitchFamily="34" charset="0"/>
              </a:rPr>
              <a:t>.</a:t>
            </a:r>
          </a:p>
          <a:p>
            <a:pPr marL="342900" indent="-342900" fontAlgn="auto">
              <a:spcBef>
                <a:spcPts val="0"/>
              </a:spcBef>
              <a:spcAft>
                <a:spcPts val="0"/>
              </a:spcAft>
              <a:buFontTx/>
              <a:buAutoNum type="arabicPeriod"/>
              <a:defRPr/>
            </a:pPr>
            <a:r>
              <a:rPr lang="en-GB" sz="1600" b="1" u="sng" dirty="0" smtClean="0">
                <a:latin typeface="Tw Cen MT Condensed" panose="020B0606020104020203" pitchFamily="34" charset="0"/>
              </a:rPr>
              <a:t>Cardio Phase!: </a:t>
            </a:r>
            <a:r>
              <a:rPr lang="en-GB" sz="1600" dirty="0" smtClean="0">
                <a:latin typeface="Tw Cen MT Condensed" panose="020B0606020104020203" pitchFamily="34" charset="0"/>
              </a:rPr>
              <a:t>Choose an activity from the ‘Cardio ideas’ file</a:t>
            </a:r>
            <a:endParaRPr lang="en-GB" sz="1600" b="1" u="sng" dirty="0">
              <a:latin typeface="Tw Cen MT Condensed" panose="020B0606020104020203" pitchFamily="34" charset="0"/>
            </a:endParaRPr>
          </a:p>
          <a:p>
            <a:pPr marL="342900" indent="-342900" fontAlgn="auto">
              <a:spcBef>
                <a:spcPts val="0"/>
              </a:spcBef>
              <a:spcAft>
                <a:spcPts val="0"/>
              </a:spcAft>
              <a:buFontTx/>
              <a:buAutoNum type="arabicPeriod"/>
              <a:defRPr/>
            </a:pPr>
            <a:r>
              <a:rPr lang="en-GB" sz="1600" b="1" u="sng" dirty="0">
                <a:latin typeface="Tw Cen MT Condensed" panose="020B0606020104020203" pitchFamily="34" charset="0"/>
              </a:rPr>
              <a:t>Skill introduction – Ball familiarity drills:</a:t>
            </a:r>
            <a:r>
              <a:rPr lang="en-GB" sz="1600" b="1" dirty="0">
                <a:latin typeface="Tw Cen MT Condensed" panose="020B0606020104020203" pitchFamily="34" charset="0"/>
              </a:rPr>
              <a:t> </a:t>
            </a:r>
            <a:r>
              <a:rPr lang="en-GB" sz="1600" dirty="0" smtClean="0">
                <a:latin typeface="Tw Cen MT Condensed" panose="020B0606020104020203" pitchFamily="34" charset="0"/>
              </a:rPr>
              <a:t>Set </a:t>
            </a:r>
            <a:r>
              <a:rPr lang="en-GB" sz="1600" dirty="0">
                <a:latin typeface="Tw Cen MT Condensed" panose="020B0606020104020203" pitchFamily="34" charset="0"/>
              </a:rPr>
              <a:t>various challenges to  perform whilst standing still.  Challenge 1) bouncing ball at the side of the body Challenge 2) Bouncing ball across the front of body Challenge 3) Bouncing ball across the back of the body Challenge 4) Bouncing the ball in a continuous loop around the body Challenge 5!) Bouncing the ball in a figure of 8 through the legs.  </a:t>
            </a:r>
            <a:r>
              <a:rPr lang="en-GB" sz="1600" b="1" dirty="0">
                <a:latin typeface="Tw Cen MT Condensed" panose="020B0606020104020203" pitchFamily="34" charset="0"/>
              </a:rPr>
              <a:t>PROGRESSION – Set a target. </a:t>
            </a:r>
            <a:r>
              <a:rPr lang="en-GB" sz="1600" b="1" dirty="0" err="1">
                <a:latin typeface="Tw Cen MT Condensed" panose="020B0606020104020203" pitchFamily="34" charset="0"/>
              </a:rPr>
              <a:t>I.e</a:t>
            </a:r>
            <a:r>
              <a:rPr lang="en-GB" sz="1600" b="1" dirty="0">
                <a:latin typeface="Tw Cen MT Condensed" panose="020B0606020104020203" pitchFamily="34" charset="0"/>
              </a:rPr>
              <a:t> - First pupil to do ‘10’ and sit down wins. </a:t>
            </a:r>
            <a:r>
              <a:rPr lang="en-GB" sz="1600" b="1" i="1" u="sng" dirty="0">
                <a:solidFill>
                  <a:srgbClr val="FF0000"/>
                </a:solidFill>
                <a:latin typeface="Tw Cen MT Condensed" panose="020B0606020104020203" pitchFamily="34" charset="0"/>
              </a:rPr>
              <a:t>M/A Ask pupils to use their weaker hand. L/A Allow them to double dribble.</a:t>
            </a:r>
            <a:endParaRPr lang="en-GB" sz="1600" b="1" dirty="0">
              <a:latin typeface="Tw Cen MT Condensed" panose="020B0606020104020203" pitchFamily="34" charset="0"/>
            </a:endParaRPr>
          </a:p>
          <a:p>
            <a:pPr marL="342900" indent="-342900" fontAlgn="auto">
              <a:spcBef>
                <a:spcPts val="0"/>
              </a:spcBef>
              <a:spcAft>
                <a:spcPts val="0"/>
              </a:spcAft>
              <a:buFontTx/>
              <a:buAutoNum type="arabicPeriod" startAt="3"/>
              <a:defRPr/>
            </a:pPr>
            <a:r>
              <a:rPr lang="en-GB" sz="1600" b="1" u="sng" dirty="0" smtClean="0">
                <a:latin typeface="Tw Cen MT Condensed" panose="020B0606020104020203" pitchFamily="34" charset="0"/>
              </a:rPr>
              <a:t>Skill </a:t>
            </a:r>
            <a:r>
              <a:rPr lang="en-GB" sz="1600" b="1" u="sng" dirty="0">
                <a:latin typeface="Tw Cen MT Condensed" panose="020B0606020104020203" pitchFamily="34" charset="0"/>
              </a:rPr>
              <a:t>related competition </a:t>
            </a:r>
            <a:r>
              <a:rPr lang="en-GB" sz="1600" b="1" u="sng" dirty="0" smtClean="0">
                <a:latin typeface="Tw Cen MT Condensed" panose="020B0606020104020203" pitchFamily="34" charset="0"/>
              </a:rPr>
              <a:t>– Dribbling Gates:</a:t>
            </a:r>
            <a:r>
              <a:rPr lang="en-GB" sz="1600" dirty="0" smtClean="0">
                <a:latin typeface="Tw Cen MT Condensed" panose="020B0606020104020203" pitchFamily="34" charset="0"/>
              </a:rPr>
              <a:t> In each third set out ‘gates’. Set out gates of 3 different sizes, this is for differentiation </a:t>
            </a:r>
            <a:r>
              <a:rPr lang="en-GB" sz="1600" b="1" i="1" u="sng" dirty="0" smtClean="0">
                <a:latin typeface="Tw Cen MT Condensed" panose="020B0606020104020203" pitchFamily="34" charset="0"/>
              </a:rPr>
              <a:t>M/A can be asked to use only the smaller gates to test them. </a:t>
            </a:r>
            <a:r>
              <a:rPr lang="en-GB" sz="1600" dirty="0" smtClean="0">
                <a:latin typeface="Tw Cen MT Condensed" panose="020B0606020104020203" pitchFamily="34" charset="0"/>
              </a:rPr>
              <a:t>To start with ask the children to dribble around their third and shout out a colour – children then have to dribble through a gate of that colour and go back to find a space. </a:t>
            </a:r>
            <a:r>
              <a:rPr lang="en-GB" sz="1600" b="1" dirty="0" smtClean="0">
                <a:latin typeface="Tw Cen MT Condensed" panose="020B0606020104020203" pitchFamily="34" charset="0"/>
              </a:rPr>
              <a:t>PROGRESSION – </a:t>
            </a:r>
            <a:r>
              <a:rPr lang="en-GB" sz="1600" dirty="0" smtClean="0">
                <a:latin typeface="Tw Cen MT Condensed" panose="020B0606020104020203" pitchFamily="34" charset="0"/>
              </a:rPr>
              <a:t>Set a time limit and see how many gates you can dribble through </a:t>
            </a:r>
            <a:r>
              <a:rPr lang="en-GB" sz="1600" b="1" i="1" u="sng" dirty="0" smtClean="0">
                <a:latin typeface="Tw Cen MT Condensed" panose="020B0606020104020203" pitchFamily="34" charset="0"/>
              </a:rPr>
              <a:t>If M/A need </a:t>
            </a:r>
            <a:r>
              <a:rPr lang="en-GB" sz="1600" b="1" i="1" u="sng" dirty="0">
                <a:latin typeface="Tw Cen MT Condensed" panose="020B0606020104020203" pitchFamily="34" charset="0"/>
              </a:rPr>
              <a:t>p</a:t>
            </a:r>
            <a:r>
              <a:rPr lang="en-GB" sz="1600" b="1" i="1" u="sng" dirty="0" smtClean="0">
                <a:latin typeface="Tw Cen MT Condensed" panose="020B0606020104020203" pitchFamily="34" charset="0"/>
              </a:rPr>
              <a:t>ushing further challenge them to use their weaker hand</a:t>
            </a:r>
            <a:endParaRPr lang="en-GB" sz="1600" b="1" u="sng" dirty="0" smtClean="0">
              <a:latin typeface="Tw Cen MT Condensed" panose="020B0606020104020203" pitchFamily="34" charset="0"/>
            </a:endParaRPr>
          </a:p>
          <a:p>
            <a:pPr marL="342900" indent="-342900" fontAlgn="auto">
              <a:spcBef>
                <a:spcPts val="0"/>
              </a:spcBef>
              <a:spcAft>
                <a:spcPts val="0"/>
              </a:spcAft>
              <a:buFontTx/>
              <a:buAutoNum type="arabicPeriod" startAt="3"/>
              <a:defRPr/>
            </a:pPr>
            <a:r>
              <a:rPr lang="en-GB" sz="1600" b="1" u="sng" dirty="0" smtClean="0">
                <a:latin typeface="Tw Cen MT Condensed" panose="020B0606020104020203" pitchFamily="34" charset="0"/>
              </a:rPr>
              <a:t>Cardio Phase!: </a:t>
            </a:r>
            <a:r>
              <a:rPr lang="en-GB" sz="1600" dirty="0" smtClean="0">
                <a:latin typeface="Tw Cen MT Condensed" panose="020B0606020104020203" pitchFamily="34" charset="0"/>
              </a:rPr>
              <a:t>Choose an activity from the ‘Cardio ideas’ file</a:t>
            </a:r>
            <a:endParaRPr lang="en-GB" sz="1600" dirty="0">
              <a:latin typeface="Tw Cen MT Condensed" panose="020B0606020104020203" pitchFamily="34" charset="0"/>
            </a:endParaRPr>
          </a:p>
        </p:txBody>
      </p:sp>
    </p:spTree>
    <p:extLst>
      <p:ext uri="{BB962C8B-B14F-4D97-AF65-F5344CB8AC3E}">
        <p14:creationId xmlns:p14="http://schemas.microsoft.com/office/powerpoint/2010/main" val="1371691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79388" y="765175"/>
            <a:ext cx="43211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Double Dribble</a:t>
            </a:r>
          </a:p>
          <a:p>
            <a:pPr eaLnBrk="1" hangingPunct="1">
              <a:spcBef>
                <a:spcPct val="0"/>
              </a:spcBef>
              <a:buFontTx/>
              <a:buNone/>
            </a:pPr>
            <a:endParaRPr lang="en-GB" altLang="en-US" sz="1600" u="sng">
              <a:latin typeface="Tw Cen MT Condensed" pitchFamily="34" charset="0"/>
            </a:endParaRPr>
          </a:p>
          <a:p>
            <a:pPr eaLnBrk="1" hangingPunct="1">
              <a:spcBef>
                <a:spcPct val="0"/>
              </a:spcBef>
              <a:buFontTx/>
              <a:buNone/>
            </a:pPr>
            <a:r>
              <a:rPr lang="en-GB" altLang="en-US" sz="1600">
                <a:latin typeface="Tw Cen MT Condensed" pitchFamily="34" charset="0"/>
              </a:rPr>
              <a:t>A double dribble occurs when after starting to</a:t>
            </a:r>
          </a:p>
          <a:p>
            <a:pPr eaLnBrk="1" hangingPunct="1">
              <a:spcBef>
                <a:spcPct val="0"/>
              </a:spcBef>
              <a:buFontTx/>
              <a:buNone/>
            </a:pPr>
            <a:r>
              <a:rPr lang="en-GB" altLang="en-US" sz="1600">
                <a:latin typeface="Tw Cen MT Condensed" pitchFamily="34" charset="0"/>
              </a:rPr>
              <a:t>dribble a player places both hands on the ball.</a:t>
            </a:r>
          </a:p>
          <a:p>
            <a:pPr eaLnBrk="1" hangingPunct="1">
              <a:spcBef>
                <a:spcPct val="0"/>
              </a:spcBef>
              <a:buFontTx/>
              <a:buNone/>
            </a:pPr>
            <a:r>
              <a:rPr lang="en-GB" altLang="en-US" sz="1600">
                <a:latin typeface="Tw Cen MT Condensed" pitchFamily="34" charset="0"/>
              </a:rPr>
              <a:t>Then begins to dribble again</a:t>
            </a:r>
          </a:p>
        </p:txBody>
      </p:sp>
      <p:sp>
        <p:nvSpPr>
          <p:cNvPr id="5" name="TextBox 7"/>
          <p:cNvSpPr txBox="1">
            <a:spLocks noChangeArrowheads="1"/>
          </p:cNvSpPr>
          <p:nvPr/>
        </p:nvSpPr>
        <p:spPr bwMode="auto">
          <a:xfrm>
            <a:off x="4643438" y="765175"/>
            <a:ext cx="43211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Travelling</a:t>
            </a:r>
            <a:endParaRPr lang="en-GB" altLang="en-US" sz="1600">
              <a:latin typeface="Tw Cen MT Condensed" pitchFamily="34" charset="0"/>
            </a:endParaRPr>
          </a:p>
          <a:p>
            <a:pPr eaLnBrk="1" hangingPunct="1">
              <a:spcBef>
                <a:spcPct val="0"/>
              </a:spcBef>
              <a:buFontTx/>
              <a:buNone/>
            </a:pPr>
            <a:r>
              <a:rPr lang="en-GB" altLang="en-US" sz="1600">
                <a:latin typeface="Tw Cen MT Condensed" pitchFamily="34" charset="0"/>
              </a:rPr>
              <a:t>Travelling occurs when a player moves with the</a:t>
            </a:r>
          </a:p>
          <a:p>
            <a:pPr eaLnBrk="1" hangingPunct="1">
              <a:spcBef>
                <a:spcPct val="0"/>
              </a:spcBef>
              <a:buFontTx/>
              <a:buNone/>
            </a:pPr>
            <a:r>
              <a:rPr lang="en-GB" altLang="en-US" sz="1600">
                <a:latin typeface="Tw Cen MT Condensed" pitchFamily="34" charset="0"/>
              </a:rPr>
              <a:t>ball without bouncing  it. This like double</a:t>
            </a:r>
          </a:p>
          <a:p>
            <a:pPr eaLnBrk="1" hangingPunct="1">
              <a:spcBef>
                <a:spcPct val="0"/>
              </a:spcBef>
              <a:buFontTx/>
              <a:buNone/>
            </a:pPr>
            <a:r>
              <a:rPr lang="en-GB" altLang="en-US" sz="1600">
                <a:latin typeface="Tw Cen MT Condensed" pitchFamily="34" charset="0"/>
              </a:rPr>
              <a:t>dribbling is a foul resulting the opposing team</a:t>
            </a:r>
          </a:p>
          <a:p>
            <a:pPr eaLnBrk="1" hangingPunct="1">
              <a:spcBef>
                <a:spcPct val="0"/>
              </a:spcBef>
              <a:buFontTx/>
              <a:buNone/>
            </a:pPr>
            <a:r>
              <a:rPr lang="en-GB" altLang="en-US" sz="1600">
                <a:latin typeface="Tw Cen MT Condensed" pitchFamily="34" charset="0"/>
              </a:rPr>
              <a:t>Gaining possession</a:t>
            </a:r>
          </a:p>
        </p:txBody>
      </p:sp>
      <p:pic>
        <p:nvPicPr>
          <p:cNvPr id="6" name="Picture 71"/>
          <p:cNvPicPr>
            <a:picLocks noChangeAspect="1" noChangeArrowheads="1"/>
          </p:cNvPicPr>
          <p:nvPr/>
        </p:nvPicPr>
        <p:blipFill>
          <a:blip r:embed="rId2">
            <a:extLst>
              <a:ext uri="{28A0092B-C50C-407E-A947-70E740481C1C}">
                <a14:useLocalDpi xmlns:a14="http://schemas.microsoft.com/office/drawing/2010/main" val="0"/>
              </a:ext>
            </a:extLst>
          </a:blip>
          <a:srcRect l="29605" t="58687" r="62094" b="24579"/>
          <a:stretch>
            <a:fillRect/>
          </a:stretch>
        </p:blipFill>
        <p:spPr bwMode="auto">
          <a:xfrm>
            <a:off x="3203575" y="846138"/>
            <a:ext cx="107156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2"/>
          <p:cNvPicPr>
            <a:picLocks noChangeAspect="1" noChangeArrowheads="1"/>
          </p:cNvPicPr>
          <p:nvPr/>
        </p:nvPicPr>
        <p:blipFill>
          <a:blip r:embed="rId3">
            <a:extLst>
              <a:ext uri="{28A0092B-C50C-407E-A947-70E740481C1C}">
                <a14:useLocalDpi xmlns:a14="http://schemas.microsoft.com/office/drawing/2010/main" val="0"/>
              </a:ext>
            </a:extLst>
          </a:blip>
          <a:srcRect l="28416" t="50000" r="56088" b="16531"/>
          <a:stretch>
            <a:fillRect/>
          </a:stretch>
        </p:blipFill>
        <p:spPr bwMode="auto">
          <a:xfrm>
            <a:off x="7667625" y="836613"/>
            <a:ext cx="10080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179388" y="2205038"/>
            <a:ext cx="43211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Dribbling</a:t>
            </a:r>
          </a:p>
          <a:p>
            <a:pPr eaLnBrk="1" hangingPunct="1">
              <a:spcBef>
                <a:spcPct val="0"/>
              </a:spcBef>
              <a:buFontTx/>
              <a:buNone/>
            </a:pPr>
            <a:r>
              <a:rPr lang="en-GB" altLang="en-US" sz="1600">
                <a:latin typeface="Tw Cen MT Condensed" pitchFamily="34" charset="0"/>
              </a:rPr>
              <a:t>Push ball with fingertips not the</a:t>
            </a:r>
          </a:p>
          <a:p>
            <a:pPr eaLnBrk="1" hangingPunct="1">
              <a:spcBef>
                <a:spcPct val="0"/>
              </a:spcBef>
              <a:buFontTx/>
              <a:buNone/>
            </a:pPr>
            <a:r>
              <a:rPr lang="en-GB" altLang="en-US" sz="1600">
                <a:latin typeface="Tw Cen MT Condensed" pitchFamily="34" charset="0"/>
              </a:rPr>
              <a:t>palm. Bounce ball to roughly waist height,</a:t>
            </a:r>
          </a:p>
          <a:p>
            <a:pPr eaLnBrk="1" hangingPunct="1">
              <a:spcBef>
                <a:spcPct val="0"/>
              </a:spcBef>
              <a:buFontTx/>
              <a:buNone/>
            </a:pPr>
            <a:r>
              <a:rPr lang="en-GB" altLang="en-US" sz="1600">
                <a:latin typeface="Tw Cen MT Condensed" pitchFamily="34" charset="0"/>
              </a:rPr>
              <a:t>Bounce ball at the side of the body</a:t>
            </a:r>
          </a:p>
          <a:p>
            <a:pPr eaLnBrk="1" hangingPunct="1">
              <a:spcBef>
                <a:spcPct val="0"/>
              </a:spcBef>
              <a:buFontTx/>
              <a:buNone/>
            </a:pPr>
            <a:r>
              <a:rPr lang="en-GB" altLang="en-US" sz="1600">
                <a:latin typeface="Tw Cen MT Condensed" pitchFamily="34" charset="0"/>
              </a:rPr>
              <a:t>to enable you to run quickly</a:t>
            </a:r>
          </a:p>
        </p:txBody>
      </p:sp>
      <p:pic>
        <p:nvPicPr>
          <p:cNvPr id="9" name="Picture 73"/>
          <p:cNvPicPr>
            <a:picLocks noChangeAspect="1" noChangeArrowheads="1"/>
          </p:cNvPicPr>
          <p:nvPr/>
        </p:nvPicPr>
        <p:blipFill>
          <a:blip r:embed="rId4">
            <a:extLst>
              <a:ext uri="{28A0092B-C50C-407E-A947-70E740481C1C}">
                <a14:useLocalDpi xmlns:a14="http://schemas.microsoft.com/office/drawing/2010/main" val="0"/>
              </a:ext>
            </a:extLst>
          </a:blip>
          <a:srcRect l="28416" t="49016" r="51660" b="16531"/>
          <a:stretch>
            <a:fillRect/>
          </a:stretch>
        </p:blipFill>
        <p:spPr bwMode="auto">
          <a:xfrm>
            <a:off x="3097213" y="2276475"/>
            <a:ext cx="12588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a:spLocks noChangeArrowheads="1"/>
          </p:cNvSpPr>
          <p:nvPr/>
        </p:nvSpPr>
        <p:spPr bwMode="auto">
          <a:xfrm>
            <a:off x="4643438" y="2189163"/>
            <a:ext cx="4321175"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itchFamily="34" charset="0"/>
              </a:rPr>
              <a:t>Teaching Points – The ready position</a:t>
            </a:r>
          </a:p>
          <a:p>
            <a:pPr eaLnBrk="1" hangingPunct="1">
              <a:spcBef>
                <a:spcPct val="0"/>
              </a:spcBef>
              <a:buFontTx/>
              <a:buNone/>
            </a:pPr>
            <a:r>
              <a:rPr lang="en-GB" altLang="en-US" sz="1600">
                <a:latin typeface="Tw Cen MT Condensed" pitchFamily="34" charset="0"/>
              </a:rPr>
              <a:t>Instruct pupils to place the ball to the right of</a:t>
            </a:r>
          </a:p>
          <a:p>
            <a:pPr eaLnBrk="1" hangingPunct="1">
              <a:spcBef>
                <a:spcPct val="0"/>
              </a:spcBef>
              <a:buFontTx/>
              <a:buNone/>
            </a:pPr>
            <a:r>
              <a:rPr lang="en-GB" altLang="en-US" sz="1600">
                <a:latin typeface="Tw Cen MT Condensed" pitchFamily="34" charset="0"/>
              </a:rPr>
              <a:t>their torso with the right hand on top, left hand</a:t>
            </a:r>
          </a:p>
          <a:p>
            <a:pPr eaLnBrk="1" hangingPunct="1">
              <a:spcBef>
                <a:spcPct val="0"/>
              </a:spcBef>
              <a:buFontTx/>
              <a:buNone/>
            </a:pPr>
            <a:r>
              <a:rPr lang="en-GB" altLang="en-US" sz="1600">
                <a:latin typeface="Tw Cen MT Condensed" pitchFamily="34" charset="0"/>
              </a:rPr>
              <a:t>on the side. From this position players are best</a:t>
            </a:r>
          </a:p>
          <a:p>
            <a:pPr eaLnBrk="1" hangingPunct="1">
              <a:spcBef>
                <a:spcPct val="0"/>
              </a:spcBef>
              <a:buFontTx/>
              <a:buNone/>
            </a:pPr>
            <a:r>
              <a:rPr lang="en-GB" altLang="en-US" sz="1600">
                <a:latin typeface="Tw Cen MT Condensed" pitchFamily="34" charset="0"/>
              </a:rPr>
              <a:t>placed to shoot, pass or dribble</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l="25177" t="42938" r="58220" b="24577"/>
          <a:stretch>
            <a:fillRect/>
          </a:stretch>
        </p:blipFill>
        <p:spPr bwMode="auto">
          <a:xfrm>
            <a:off x="7739063" y="2260600"/>
            <a:ext cx="10810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1403350" y="42863"/>
            <a:ext cx="6408738"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Basketball </a:t>
            </a:r>
            <a:r>
              <a:rPr lang="en-GB" sz="2400" dirty="0">
                <a:latin typeface="Tw Cen MT Condensed Extra Bold" panose="020B0803020202020204" pitchFamily="34" charset="0"/>
                <a:ea typeface="+mj-ea"/>
                <a:cs typeface="+mj-cs"/>
              </a:rPr>
              <a:t>-Lesson </a:t>
            </a:r>
            <a:r>
              <a:rPr lang="en-GB" sz="2400" dirty="0" smtClean="0">
                <a:latin typeface="Tw Cen MT Condensed Extra Bold" panose="020B0803020202020204" pitchFamily="34" charset="0"/>
                <a:ea typeface="+mj-ea"/>
                <a:cs typeface="+mj-cs"/>
              </a:rPr>
              <a:t>4  </a:t>
            </a:r>
            <a:endParaRPr lang="en-GB" sz="2400" dirty="0">
              <a:latin typeface="Tw Cen MT Condensed Extra Bold" panose="020B0803020202020204" pitchFamily="34" charset="0"/>
              <a:ea typeface="+mj-ea"/>
              <a:cs typeface="+mj-cs"/>
            </a:endParaRP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2" descr="Basketball Backboard and B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1188" y="77788"/>
            <a:ext cx="6429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Girls Playing Basketb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25" y="77788"/>
            <a:ext cx="7667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79388" y="3563724"/>
            <a:ext cx="8785225" cy="3139321"/>
          </a:xfrm>
          <a:prstGeom prst="rect">
            <a:avLst/>
          </a:prstGeom>
          <a:noFill/>
          <a:ln>
            <a:solidFill>
              <a:schemeClr val="tx1"/>
            </a:solidFill>
          </a:ln>
        </p:spPr>
        <p:txBody>
          <a:bodyPr wrap="square" rtlCol="0">
            <a:spAutoFit/>
          </a:bodyPr>
          <a:lstStyle/>
          <a:p>
            <a:r>
              <a:rPr lang="en-GB" u="sng" dirty="0" smtClean="0">
                <a:latin typeface="Tw Cen MT Condensed" panose="020B0606020104020203" pitchFamily="34" charset="0"/>
              </a:rPr>
              <a:t>Lesson Organisation:</a:t>
            </a: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smtClean="0">
              <a:latin typeface="Tw Cen MT Condensed" panose="020B0606020104020203" pitchFamily="34" charset="0"/>
            </a:endParaRPr>
          </a:p>
          <a:p>
            <a:endParaRPr lang="en-GB" u="sng" dirty="0">
              <a:latin typeface="Tw Cen MT Condensed" panose="020B0606020104020203" pitchFamily="34" charset="0"/>
            </a:endParaRPr>
          </a:p>
          <a:p>
            <a:endParaRPr lang="en-GB" u="sng" dirty="0">
              <a:latin typeface="Tw Cen MT Condensed" panose="020B0606020104020203" pitchFamily="34" charset="0"/>
            </a:endParaRPr>
          </a:p>
        </p:txBody>
      </p:sp>
      <p:cxnSp>
        <p:nvCxnSpPr>
          <p:cNvPr id="18" name="Straight Connector 17"/>
          <p:cNvCxnSpPr/>
          <p:nvPr/>
        </p:nvCxnSpPr>
        <p:spPr>
          <a:xfrm>
            <a:off x="2915816" y="3789040"/>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84168" y="3789040"/>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67544" y="443711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619944" y="42930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619944"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772344" y="623731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267744" y="371703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492152" y="378904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475656" y="530120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1700064" y="537321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2420144" y="630932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2644552"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1259632" y="6453336"/>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1689696" y="6398423"/>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259632" y="4276001"/>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1689696" y="422108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323528" y="5140097"/>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467544" y="566124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2627784" y="450912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2627784" y="5030271"/>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2195736" y="508518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2339752" y="5750351"/>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755576" y="501317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1367346" y="479715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3475112" y="443711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3627512" y="42930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3627512"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779912" y="623731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5275312" y="371703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5499720" y="378904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4483224" y="530120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4707632" y="537321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5427712" y="630932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5652120"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4267200" y="6453336"/>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4697264" y="6398423"/>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4267200" y="4276001"/>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4697264" y="422108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3331096" y="5140097"/>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3475112" y="566124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5635352" y="450912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5635352" y="5030271"/>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5203304" y="508518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347320" y="5750351"/>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3763144" y="501317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4374914" y="479715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6444208" y="443711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6596608" y="42930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6596608"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6749008" y="623731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8244408" y="371703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8468816" y="378904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7452320" y="530120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7676728" y="537321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8396808" y="630932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8621216"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7236296" y="6453336"/>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7666360" y="6398423"/>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7236296" y="4276001"/>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7666360" y="422108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6300192" y="5140097"/>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6444208" y="566124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8604448" y="450912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8604448" y="5030271"/>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8172400" y="508518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8316416" y="5750351"/>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6732240" y="501317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7344010" y="479715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6131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2161</Words>
  <Application>Microsoft Office PowerPoint</Application>
  <PresentationFormat>On-screen Show (4:3)</PresentationFormat>
  <Paragraphs>158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22</cp:revision>
  <dcterms:created xsi:type="dcterms:W3CDTF">2020-08-24T12:09:56Z</dcterms:created>
  <dcterms:modified xsi:type="dcterms:W3CDTF">2020-09-01T10:47:31Z</dcterms:modified>
</cp:coreProperties>
</file>